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86" r:id="rId2"/>
    <p:sldId id="287" r:id="rId3"/>
    <p:sldId id="265" r:id="rId4"/>
    <p:sldId id="288" r:id="rId5"/>
    <p:sldId id="289" r:id="rId6"/>
    <p:sldId id="290" r:id="rId7"/>
    <p:sldId id="291" r:id="rId8"/>
    <p:sldId id="378" r:id="rId9"/>
    <p:sldId id="292" r:id="rId10"/>
    <p:sldId id="293" r:id="rId11"/>
    <p:sldId id="294" r:id="rId12"/>
    <p:sldId id="295" r:id="rId13"/>
    <p:sldId id="296" r:id="rId14"/>
    <p:sldId id="297" r:id="rId15"/>
    <p:sldId id="379" r:id="rId16"/>
    <p:sldId id="380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4" r:id="rId94"/>
    <p:sldId id="375" r:id="rId95"/>
    <p:sldId id="376" r:id="rId96"/>
    <p:sldId id="377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1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69515F-FF95-B435-7BC8-108EF5FDAEB7}" name="Sarah Hager" initials="SH" userId="S::sarah@asa2fly.com::d4c381f8-29c6-4f85-8db6-255d359fba20" providerId="AD"/>
  <p188:author id="{073AA299-FFFD-043D-756F-C35DF29CACE5}" name="Laura Fisher" initials="LF" userId="S::laura@asa2fly.com::06fd7721-2054-418f-b68a-44a53c3781de" providerId="AD"/>
  <p188:author id="{729D26A4-A9E9-7576-F18E-F013F6E48725}" name="Kathy Kotomaimoce" initials="KK" userId="S::kathyk@asa2fly.com::049bae70-d02b-4334-9971-3cbda3335a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2820"/>
    <a:srgbClr val="DEBA86"/>
    <a:srgbClr val="F1DDBC"/>
    <a:srgbClr val="F7C99F"/>
    <a:srgbClr val="2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 autoAdjust="0"/>
    <p:restoredTop sz="96259" autoAdjust="0"/>
  </p:normalViewPr>
  <p:slideViewPr>
    <p:cSldViewPr>
      <p:cViewPr>
        <p:scale>
          <a:sx n="80" d="100"/>
          <a:sy n="80" d="100"/>
        </p:scale>
        <p:origin x="2720" y="1112"/>
      </p:cViewPr>
      <p:guideLst>
        <p:guide pos="3840"/>
        <p:guide orient="horz" pos="1080"/>
      </p:guideLst>
    </p:cSldViewPr>
  </p:slideViewPr>
  <p:outlineViewPr>
    <p:cViewPr>
      <p:scale>
        <a:sx n="33" d="100"/>
        <a:sy n="33" d="100"/>
      </p:scale>
      <p:origin x="0" y="-740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876" y="102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C1E54C-62A3-5701-6A4F-E282A6A86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381BB-8A07-D094-87CC-56D74A05B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5FF8F-DC0B-4D25-99D0-33C0734EFF2A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6BB15-312C-D969-BF6E-AC2B88AA8D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8D333-7A34-2B56-78EC-1E2CDE5FC9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F0ED8-24D3-4206-A7E2-DBB43AE1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7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15980-A469-A34F-A884-9C389CDF247E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E5792-6578-5F4E-B916-2CCDCD79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6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26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47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2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11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3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0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9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8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0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45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21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9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3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4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2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8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98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8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116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2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19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04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7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6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9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0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37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64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19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50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4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73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1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7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5792-6578-5F4E-B916-2CCDCD79F5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6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E191A5-C18C-CE3D-5CCF-4928FB52798A}"/>
              </a:ext>
            </a:extLst>
          </p:cNvPr>
          <p:cNvSpPr/>
          <p:nvPr userDrawn="1"/>
        </p:nvSpPr>
        <p:spPr>
          <a:xfrm>
            <a:off x="6145" y="5877232"/>
            <a:ext cx="12192000" cy="990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9C336B6-F3FE-1E63-E8B2-F9DCBC821A4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defRPr b="1">
                <a:solidFill>
                  <a:srgbClr val="6E2820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C59ACD7-62A8-38E7-7FFD-112074DB04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5981700"/>
            <a:ext cx="8609010" cy="876300"/>
          </a:xfrm>
        </p:spPr>
        <p:txBody>
          <a:bodyPr/>
          <a:lstStyle>
            <a:lvl1pPr marL="0" indent="0">
              <a:lnSpc>
                <a:spcPts val="2500"/>
              </a:lnSpc>
              <a:defRPr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B2834-7D2D-3BAE-CFA6-A7D3DCA2A9E3}"/>
              </a:ext>
            </a:extLst>
          </p:cNvPr>
          <p:cNvSpPr txBox="1"/>
          <p:nvPr userDrawn="1"/>
        </p:nvSpPr>
        <p:spPr>
          <a:xfrm>
            <a:off x="8944858" y="6658317"/>
            <a:ext cx="3247142" cy="196977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1673624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B94364-A39A-C8E7-06D9-A445842A6333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4BA0D-3307-9CCC-1AE3-4F7890660524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Jets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A28854-C2F8-62E2-E3C8-CB8AE54DA9F7}"/>
              </a:ext>
            </a:extLst>
          </p:cNvPr>
          <p:cNvSpPr/>
          <p:nvPr userDrawn="1"/>
        </p:nvSpPr>
        <p:spPr>
          <a:xfrm>
            <a:off x="2247899" y="0"/>
            <a:ext cx="38100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E69AB-21A8-8DDB-71D3-3FE478B7F6D6}"/>
              </a:ext>
            </a:extLst>
          </p:cNvPr>
          <p:cNvSpPr txBox="1"/>
          <p:nvPr userDrawn="1"/>
        </p:nvSpPr>
        <p:spPr>
          <a:xfrm>
            <a:off x="2247900" y="0"/>
            <a:ext cx="3733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T-Tail Corporate Jets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F9E1C-639E-AE66-5555-877E6E8F6CB4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396777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4DFA4-F99E-73DA-7EFA-025FA09F6CB4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2EEB0-5246-D23D-9F15-7F054F2D4B28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Regional Airline Turboprops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9441E-498B-9B85-FA22-90523935D6D0}"/>
              </a:ext>
            </a:extLst>
          </p:cNvPr>
          <p:cNvSpPr/>
          <p:nvPr userDrawn="1"/>
        </p:nvSpPr>
        <p:spPr>
          <a:xfrm>
            <a:off x="3886199" y="0"/>
            <a:ext cx="41529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B5084-82EF-9296-E667-11F35B9ACFDD}"/>
              </a:ext>
            </a:extLst>
          </p:cNvPr>
          <p:cNvSpPr txBox="1"/>
          <p:nvPr userDrawn="1"/>
        </p:nvSpPr>
        <p:spPr>
          <a:xfrm>
            <a:off x="3886200" y="0"/>
            <a:ext cx="3733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Low-Wing Turboprops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66005-E4F0-0F06-37AA-4DF1C1AF6C39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400416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B9D11-8BA6-0FD0-45A5-D9BB60E73651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3E6BE-C43E-903B-1CA2-96C4C83FF12F}"/>
              </a:ext>
            </a:extLst>
          </p:cNvPr>
          <p:cNvSpPr txBox="1"/>
          <p:nvPr userDrawn="1"/>
        </p:nvSpPr>
        <p:spPr>
          <a:xfrm>
            <a:off x="381000" y="1"/>
            <a:ext cx="3352799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Regional Airline Turboprops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225E0-625B-00F1-4B40-813348F3C335}"/>
              </a:ext>
            </a:extLst>
          </p:cNvPr>
          <p:cNvSpPr/>
          <p:nvPr userDrawn="1"/>
        </p:nvSpPr>
        <p:spPr>
          <a:xfrm>
            <a:off x="3886199" y="0"/>
            <a:ext cx="41910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ECA3A-3EBA-AE8E-4FE0-22D8BAA1858B}"/>
              </a:ext>
            </a:extLst>
          </p:cNvPr>
          <p:cNvSpPr txBox="1"/>
          <p:nvPr userDrawn="1"/>
        </p:nvSpPr>
        <p:spPr>
          <a:xfrm>
            <a:off x="3886200" y="0"/>
            <a:ext cx="3733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High-Wing Turboprops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AF928-44C6-F4A2-3087-7FE9732F4DFA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286869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0A470D-1709-A721-FF07-C1B5984A6AD3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B83BE-8476-81F3-175D-A37024D6F887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289F4-9833-7CFD-CCC9-DE1A9F4DAF46}"/>
              </a:ext>
            </a:extLst>
          </p:cNvPr>
          <p:cNvSpPr/>
          <p:nvPr userDrawn="1"/>
        </p:nvSpPr>
        <p:spPr>
          <a:xfrm>
            <a:off x="2019299" y="0"/>
            <a:ext cx="49149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13F87-6C2D-866B-DDCA-D89F1BEFDE78}"/>
              </a:ext>
            </a:extLst>
          </p:cNvPr>
          <p:cNvSpPr txBox="1"/>
          <p:nvPr userDrawn="1"/>
        </p:nvSpPr>
        <p:spPr>
          <a:xfrm>
            <a:off x="2019300" y="0"/>
            <a:ext cx="48387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Regional Airline Jet Aircraft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75020-3297-81A3-7092-51F1524A3B24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45742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50EFB-6582-1822-4B35-634B7847922C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66152-B6D9-2DBF-AC5D-80D01EC2ACD1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FB377C-8D09-D895-0DBB-753ABE073954}"/>
              </a:ext>
            </a:extLst>
          </p:cNvPr>
          <p:cNvSpPr/>
          <p:nvPr userDrawn="1"/>
        </p:nvSpPr>
        <p:spPr>
          <a:xfrm>
            <a:off x="2019300" y="0"/>
            <a:ext cx="4762500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69753-5942-61B9-4D2E-413FBCD26BC4}"/>
              </a:ext>
            </a:extLst>
          </p:cNvPr>
          <p:cNvSpPr txBox="1"/>
          <p:nvPr userDrawn="1"/>
        </p:nvSpPr>
        <p:spPr>
          <a:xfrm>
            <a:off x="2019300" y="0"/>
            <a:ext cx="47625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Rear-</a:t>
            </a:r>
            <a:r>
              <a:rPr lang="en-US" sz="3000" dirty="0" err="1"/>
              <a:t>Engined</a:t>
            </a:r>
            <a:r>
              <a:rPr lang="en-US" sz="3000" dirty="0"/>
              <a:t> Jet Airliners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A843B-F749-5DD6-EA6F-D731EF1322AD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4142011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1F8219-31DA-BA37-C076-F33DB3C9BCA5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362CB-9661-02AD-4C57-1D7876467E46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E70F1-9DC5-83EB-8FAA-2FCB2DCF2919}"/>
              </a:ext>
            </a:extLst>
          </p:cNvPr>
          <p:cNvSpPr/>
          <p:nvPr userDrawn="1"/>
        </p:nvSpPr>
        <p:spPr>
          <a:xfrm>
            <a:off x="2019299" y="0"/>
            <a:ext cx="67437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C0162-10EA-D519-9E82-22EBB6BC275A}"/>
              </a:ext>
            </a:extLst>
          </p:cNvPr>
          <p:cNvSpPr txBox="1"/>
          <p:nvPr userDrawn="1"/>
        </p:nvSpPr>
        <p:spPr>
          <a:xfrm>
            <a:off x="2019300" y="0"/>
            <a:ext cx="66675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Twin Jet Airliners (Underwing Engines)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29668-4F90-5ED7-5469-75215EC8E7C4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376115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34208-A172-91DA-D592-F9AE1A356E41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13813-2EEF-7597-1117-2B2EE9EF13A9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16040-CA92-9BE2-9296-FE45BB700107}"/>
              </a:ext>
            </a:extLst>
          </p:cNvPr>
          <p:cNvSpPr/>
          <p:nvPr userDrawn="1"/>
        </p:nvSpPr>
        <p:spPr>
          <a:xfrm>
            <a:off x="2019299" y="0"/>
            <a:ext cx="96774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D709D-7C81-DE9F-0951-0337AF7C261C}"/>
              </a:ext>
            </a:extLst>
          </p:cNvPr>
          <p:cNvSpPr txBox="1"/>
          <p:nvPr userDrawn="1"/>
        </p:nvSpPr>
        <p:spPr>
          <a:xfrm>
            <a:off x="2019300" y="0"/>
            <a:ext cx="9448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/>
              <a:t>Large to Wide Body Twin-Jet Airliners (Underwing Engines)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B8D52-3966-101A-A806-6ED13AE36B43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52317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B9AF6E-4D6B-8032-50F5-E6F883DBE81B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2D07B-E6B0-3852-111D-448F6B97FDE5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3E38F-09D5-C73A-774A-F4B630A8BBDB}"/>
              </a:ext>
            </a:extLst>
          </p:cNvPr>
          <p:cNvSpPr/>
          <p:nvPr userDrawn="1"/>
        </p:nvSpPr>
        <p:spPr>
          <a:xfrm>
            <a:off x="2019299" y="0"/>
            <a:ext cx="96393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200C7-F514-EBCF-B35C-DF7A8715D1C0}"/>
              </a:ext>
            </a:extLst>
          </p:cNvPr>
          <p:cNvSpPr txBox="1"/>
          <p:nvPr userDrawn="1"/>
        </p:nvSpPr>
        <p:spPr>
          <a:xfrm>
            <a:off x="2019300" y="0"/>
            <a:ext cx="9448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Wide-Body Tri-Jets (Two Underwing Engines and One In Tail)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BAA90-3D40-DE3A-212F-AA6BC78EBE4D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17727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799A5-5DDA-C3A1-BC86-11F3B21E61BB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6AF64-9284-79ED-F742-BAFCA38716B7}"/>
              </a:ext>
            </a:extLst>
          </p:cNvPr>
          <p:cNvSpPr txBox="1"/>
          <p:nvPr userDrawn="1"/>
        </p:nvSpPr>
        <p:spPr>
          <a:xfrm>
            <a:off x="381001" y="1"/>
            <a:ext cx="16383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Jet Airliners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09AD7-7DEE-C91F-3FAC-68273F49424A}"/>
              </a:ext>
            </a:extLst>
          </p:cNvPr>
          <p:cNvSpPr/>
          <p:nvPr userDrawn="1"/>
        </p:nvSpPr>
        <p:spPr>
          <a:xfrm>
            <a:off x="2019299" y="0"/>
            <a:ext cx="45339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507AA-8EC3-E3C6-F6B2-D3349FA826A9}"/>
              </a:ext>
            </a:extLst>
          </p:cNvPr>
          <p:cNvSpPr txBox="1"/>
          <p:nvPr userDrawn="1"/>
        </p:nvSpPr>
        <p:spPr>
          <a:xfrm>
            <a:off x="2019300" y="0"/>
            <a:ext cx="45339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/>
              <a:t>Four-</a:t>
            </a:r>
            <a:r>
              <a:rPr lang="en-US" sz="2900" dirty="0" err="1"/>
              <a:t>Engined</a:t>
            </a:r>
            <a:r>
              <a:rPr lang="en-US" sz="2900" dirty="0"/>
              <a:t> Jet Airliners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3967-719D-2D0E-B9BE-C3709A99D5E1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165108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42276-B867-0745-DF59-3EEA08D2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E4077-3C52-6595-E061-E283EC93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F494C-2D66-91E9-D0E5-B66CF458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0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42276-B867-0745-DF59-3EEA08D2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E4077-3C52-6595-E061-E283EC93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F494C-2D66-91E9-D0E5-B66CF458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5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4FCBCA-34ED-63D1-5A3D-0B16482DDC6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0" y="0"/>
            <a:ext cx="12192000" cy="381000"/>
          </a:xfrm>
          <a:solidFill>
            <a:srgbClr val="6E2820"/>
          </a:solidFill>
        </p:spPr>
        <p:txBody>
          <a:bodyPr lIns="365760" rIns="182880">
            <a:noAutofit/>
          </a:bodyPr>
          <a:lstStyle>
            <a:lvl1pPr marL="0" indent="0">
              <a:lnSpc>
                <a:spcPts val="2500"/>
              </a:lnSpc>
              <a:defRPr sz="2000" b="1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CLICK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B0BA392-B1B3-4BB2-B447-33039E3D706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2209801" y="0"/>
            <a:ext cx="9563100" cy="533400"/>
          </a:xfrm>
          <a:solidFill>
            <a:schemeClr val="tx2">
              <a:lumMod val="10000"/>
              <a:lumOff val="90000"/>
            </a:schemeClr>
          </a:solidFill>
        </p:spPr>
        <p:txBody>
          <a:bodyPr lIns="320040" tIns="146304">
            <a:noAutofit/>
          </a:bodyPr>
          <a:lstStyle>
            <a:lvl1pPr marL="0" indent="0">
              <a:lnSpc>
                <a:spcPts val="2500"/>
              </a:lnSpc>
              <a:defRPr sz="30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Click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DBCDD5-2F2C-254B-F2FC-71D88CC7F0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81833" y="1028701"/>
            <a:ext cx="7200900" cy="4762498"/>
          </a:xfrm>
        </p:spPr>
        <p:txBody>
          <a:bodyPr tIns="0" rIns="0" bIns="0" anchor="ctr" anchorCtr="0"/>
          <a:lstStyle>
            <a:lvl1pPr marL="0"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</p:spTree>
    <p:extLst>
      <p:ext uri="{BB962C8B-B14F-4D97-AF65-F5344CB8AC3E}">
        <p14:creationId xmlns:p14="http://schemas.microsoft.com/office/powerpoint/2010/main" val="302955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1A30-1A78-4D4D-4356-3794CE1B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B00A7-87E3-DCF2-A772-EE18AA9E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ptos" panose="020B0004020202020204" pitchFamily="34" charset="0"/>
              </a:defRPr>
            </a:lvl1pPr>
            <a:lvl2pPr>
              <a:defRPr b="1">
                <a:latin typeface="Aptos" panose="020B0004020202020204" pitchFamily="34" charset="0"/>
              </a:defRPr>
            </a:lvl2pPr>
            <a:lvl3pPr>
              <a:defRPr b="1">
                <a:latin typeface="Aptos" panose="020B0004020202020204" pitchFamily="34" charset="0"/>
              </a:defRPr>
            </a:lvl3pPr>
            <a:lvl4pPr>
              <a:defRPr b="1">
                <a:latin typeface="Aptos" panose="020B0004020202020204" pitchFamily="34" charset="0"/>
              </a:defRPr>
            </a:lvl4pPr>
            <a:lvl5pPr>
              <a:defRPr b="1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CC46-72E3-486D-1CBE-CA270C45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530CE-45DA-86F1-52E1-2290512A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09ADF-C8CE-D8DE-BBCE-0E7F2F61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9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7B192-27D7-82D1-CB70-C3C1B4C1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05000"/>
            <a:ext cx="10515600" cy="766762"/>
          </a:xfrm>
          <a:prstGeom prst="rect">
            <a:avLst/>
          </a:prstGeom>
        </p:spPr>
        <p:txBody>
          <a:bodyPr anchor="t"/>
          <a:lstStyle>
            <a:lvl1pPr algn="ctr">
              <a:defRPr sz="5400">
                <a:solidFill>
                  <a:srgbClr val="6E2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71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3057-79D4-406E-9538-66832B7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AE8CB-C607-F0DD-1DD6-7D4FE7096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5462-0A14-C270-CE14-2AD65DBF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95B9B-3203-F7B5-AEE2-1C1E863A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2FD73-4A3F-12DE-1341-B5D67E28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14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C2E8D-5884-53FD-1E52-13EBB6E04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7851B-6375-CD31-E656-0378F4AA7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6EFF-8D34-4648-96F7-5C21E2D5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E11C9-59FA-14CA-B207-B18C73F0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CDE9B-95C6-CCE8-97DC-A68850A4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E0C14A-F2B6-E5B6-D0A8-0A5046593D15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BE7EC-6706-C279-8828-417B564A2CFA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Turboprops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B2D5B-8AE3-E50E-BE17-24C7BA7A55B5}"/>
              </a:ext>
            </a:extLst>
          </p:cNvPr>
          <p:cNvSpPr/>
          <p:nvPr userDrawn="1"/>
        </p:nvSpPr>
        <p:spPr>
          <a:xfrm>
            <a:off x="3086098" y="0"/>
            <a:ext cx="4724402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C8BE2-2D22-0E7F-9A90-EF678F095213}"/>
              </a:ext>
            </a:extLst>
          </p:cNvPr>
          <p:cNvSpPr txBox="1"/>
          <p:nvPr userDrawn="1"/>
        </p:nvSpPr>
        <p:spPr>
          <a:xfrm>
            <a:off x="3086099" y="0"/>
            <a:ext cx="4686302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Single-Engine Turboprops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B3836-110F-B8C0-190B-EF0FE5A82398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201810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36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E0C14A-F2B6-E5B6-D0A8-0A5046593D15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BE7EC-6706-C279-8828-417B564A2CFA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Turboprops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B2D5B-8AE3-E50E-BE17-24C7BA7A55B5}"/>
              </a:ext>
            </a:extLst>
          </p:cNvPr>
          <p:cNvSpPr/>
          <p:nvPr userDrawn="1"/>
        </p:nvSpPr>
        <p:spPr>
          <a:xfrm>
            <a:off x="3086098" y="0"/>
            <a:ext cx="7048502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C8BE2-2D22-0E7F-9A90-EF678F095213}"/>
              </a:ext>
            </a:extLst>
          </p:cNvPr>
          <p:cNvSpPr txBox="1"/>
          <p:nvPr userDrawn="1"/>
        </p:nvSpPr>
        <p:spPr>
          <a:xfrm>
            <a:off x="3086098" y="0"/>
            <a:ext cx="6972301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Low-Wing and Low Horizontal Stabilizer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C82146-5A64-A80D-015C-255A7D076111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4243225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36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269885-012B-7397-4284-601447F91B69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934-9631-FDD7-8B84-EDF14743F004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Turboprops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5A3B5-7AA5-7E58-61A3-4F7615745773}"/>
              </a:ext>
            </a:extLst>
          </p:cNvPr>
          <p:cNvSpPr/>
          <p:nvPr userDrawn="1"/>
        </p:nvSpPr>
        <p:spPr>
          <a:xfrm>
            <a:off x="3086098" y="0"/>
            <a:ext cx="41910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D79BB-89E2-1E20-4D77-60B3B59EF38C}"/>
              </a:ext>
            </a:extLst>
          </p:cNvPr>
          <p:cNvSpPr txBox="1"/>
          <p:nvPr userDrawn="1"/>
        </p:nvSpPr>
        <p:spPr>
          <a:xfrm>
            <a:off x="3086099" y="0"/>
            <a:ext cx="4191001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High-Wing Turboprops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3B429-5B8B-6E21-9ED3-A36AECD0DB7F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332501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B2ACA-4C32-89C0-40EA-3BCC28AFFC18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3CECB-56AB-6830-B426-7BFBE5388BE9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Turboprops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38BC3-A9E6-3D7D-B8EA-F85B44447DBF}"/>
              </a:ext>
            </a:extLst>
          </p:cNvPr>
          <p:cNvSpPr/>
          <p:nvPr userDrawn="1"/>
        </p:nvSpPr>
        <p:spPr>
          <a:xfrm>
            <a:off x="3086098" y="0"/>
            <a:ext cx="5109866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6AFA1-D481-0E20-3ECA-DD5AACA70376}"/>
              </a:ext>
            </a:extLst>
          </p:cNvPr>
          <p:cNvSpPr txBox="1"/>
          <p:nvPr userDrawn="1"/>
        </p:nvSpPr>
        <p:spPr>
          <a:xfrm>
            <a:off x="3086099" y="0"/>
            <a:ext cx="5029201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Low-Wing, T-Tail Turboprops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8BFE9-1F94-B6A5-DA54-09A75280FAFD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891311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BDF85-221B-C344-3D14-00D53589A2A8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FFEEB-7E0B-ECE1-5221-A246E5CAA6A5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Turboprops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2ADA2-04E6-5C39-4FE3-2A0BACE28C25}"/>
              </a:ext>
            </a:extLst>
          </p:cNvPr>
          <p:cNvSpPr/>
          <p:nvPr userDrawn="1"/>
        </p:nvSpPr>
        <p:spPr>
          <a:xfrm>
            <a:off x="3086098" y="0"/>
            <a:ext cx="5029202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698C3-8666-AC0A-FE5C-F0FA167057F2}"/>
              </a:ext>
            </a:extLst>
          </p:cNvPr>
          <p:cNvSpPr txBox="1"/>
          <p:nvPr userDrawn="1"/>
        </p:nvSpPr>
        <p:spPr>
          <a:xfrm>
            <a:off x="3086099" y="0"/>
            <a:ext cx="4876801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Pusher-Propeller Turboprop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8C5AA-FF9E-16A3-18AA-9DBADB4577A1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3650379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9B0E0C-F380-D3E0-9CFB-2DE9B3F9B5D2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30B81-93D3-5918-033E-EF02A316E750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Jets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FAB42-2E28-2F64-7E61-AF4D2EFC7751}"/>
              </a:ext>
            </a:extLst>
          </p:cNvPr>
          <p:cNvSpPr/>
          <p:nvPr userDrawn="1"/>
        </p:nvSpPr>
        <p:spPr>
          <a:xfrm>
            <a:off x="2247899" y="0"/>
            <a:ext cx="38862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D5D94C-3AFD-4DDF-46E0-ECD5AAFDB0CA}"/>
              </a:ext>
            </a:extLst>
          </p:cNvPr>
          <p:cNvSpPr txBox="1"/>
          <p:nvPr userDrawn="1"/>
        </p:nvSpPr>
        <p:spPr>
          <a:xfrm>
            <a:off x="2247900" y="0"/>
            <a:ext cx="37338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Very Light Jets (VLJs)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D280A-3FDE-156B-0DCB-55D3D4B251D5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426203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0145D-7DB2-B9D7-6531-7F744BEFC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5051-F427-5DB3-D299-A5641B19461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6700" y="1028700"/>
            <a:ext cx="571500" cy="342900"/>
          </a:xfrm>
        </p:spPr>
        <p:txBody>
          <a:bodyPr tIns="0" rIns="0" bIns="0"/>
          <a:lstStyle>
            <a:lvl1pPr marL="0" indent="0" algn="r">
              <a:lnSpc>
                <a:spcPct val="100000"/>
              </a:lnSpc>
              <a:buFontTx/>
              <a:buNone/>
              <a:defRPr sz="2600" b="1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XX.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EB6D99-5CA2-61DB-B6EB-6B7381F6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 tIns="0" rIns="0" bIns="0"/>
          <a:lstStyle>
            <a:lvl1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1pPr>
            <a:lvl2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2pPr>
            <a:lvl3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3pPr>
            <a:lvl4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4pPr>
            <a:lvl5pPr marL="0" indent="0">
              <a:lnSpc>
                <a:spcPct val="100000"/>
              </a:lnSpc>
              <a:defRPr sz="20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04B26C-8158-DA10-2FF6-CF9D3CC5B420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6E2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47FC6-00E4-F242-E9B1-1CF3D7069C07}"/>
              </a:ext>
            </a:extLst>
          </p:cNvPr>
          <p:cNvSpPr txBox="1"/>
          <p:nvPr userDrawn="1"/>
        </p:nvSpPr>
        <p:spPr>
          <a:xfrm>
            <a:off x="381001" y="1"/>
            <a:ext cx="2705100" cy="434182"/>
          </a:xfrm>
          <a:prstGeom prst="rect">
            <a:avLst/>
          </a:prstGeom>
          <a:noFill/>
        </p:spPr>
        <p:txBody>
          <a:bodyPr wrap="none" lIns="0" tIns="4572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Business Jets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0DA2F-56B2-0BC6-46A3-0929509922F5}"/>
              </a:ext>
            </a:extLst>
          </p:cNvPr>
          <p:cNvSpPr/>
          <p:nvPr userDrawn="1"/>
        </p:nvSpPr>
        <p:spPr>
          <a:xfrm>
            <a:off x="2247899" y="0"/>
            <a:ext cx="4648201" cy="533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EAE81-20BF-7116-670A-54615F12C744}"/>
              </a:ext>
            </a:extLst>
          </p:cNvPr>
          <p:cNvSpPr txBox="1"/>
          <p:nvPr userDrawn="1"/>
        </p:nvSpPr>
        <p:spPr>
          <a:xfrm>
            <a:off x="2247900" y="0"/>
            <a:ext cx="4533900" cy="533400"/>
          </a:xfrm>
          <a:prstGeom prst="rect">
            <a:avLst/>
          </a:prstGeom>
          <a:noFill/>
        </p:spPr>
        <p:txBody>
          <a:bodyPr wrap="none" lIns="292608" tIns="13716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Mid-Tail and Low-Tail Jets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65323-C8FF-81B6-C0D2-D938B07CFCAE}"/>
              </a:ext>
            </a:extLst>
          </p:cNvPr>
          <p:cNvSpPr txBox="1"/>
          <p:nvPr userDrawn="1"/>
        </p:nvSpPr>
        <p:spPr>
          <a:xfrm>
            <a:off x="8944858" y="6658317"/>
            <a:ext cx="3247142" cy="189283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154179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  <p15:guide id="4" pos="240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orient="horz" pos="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EDC5F-C272-3CF1-0098-9ADC57D02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99B72-A7B3-200A-CD96-01F357B11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2BAB0E-C032-2C4D-BEBB-BE4437E7721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A6B3B-0A19-B73E-BBBD-D7AEFBE2A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64" r:id="rId3"/>
    <p:sldLayoutId id="2147483679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63" r:id="rId19"/>
    <p:sldLayoutId id="2147483662" r:id="rId20"/>
    <p:sldLayoutId id="2147483650" r:id="rId21"/>
    <p:sldLayoutId id="2147483651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38" indent="1651000" algn="l" defTabSz="914400" rtl="0" eaLnBrk="1" latinLnBrk="0" hangingPunct="1">
        <a:lnSpc>
          <a:spcPts val="2700"/>
        </a:lnSpc>
        <a:spcBef>
          <a:spcPts val="1000"/>
        </a:spcBef>
        <a:buFontTx/>
        <a:buNone/>
        <a:tabLst/>
        <a:defRPr sz="2200" b="1" i="0" kern="1200">
          <a:solidFill>
            <a:schemeClr val="tx1"/>
          </a:solidFill>
          <a:latin typeface="Aptos" panose="020B0004020202020204" pitchFamily="34" charset="0"/>
          <a:ea typeface="Roboto Medium" panose="02000000000000000000" pitchFamily="2" charset="0"/>
          <a:cs typeface="Roboto Medium" panose="02000000000000000000" pitchFamily="2" charset="0"/>
        </a:defRPr>
      </a:lvl1pPr>
      <a:lvl2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2pPr>
      <a:lvl3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3pPr>
      <a:lvl4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4pPr>
      <a:lvl5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on the runway&#10;&#10;Description automatically generated">
            <a:extLst>
              <a:ext uri="{FF2B5EF4-FFF2-40B4-BE49-F238E27FC236}">
                <a16:creationId xmlns:a16="http://schemas.microsoft.com/office/drawing/2014/main" id="{4D77B693-924A-5FA1-8B4C-0626D2814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3D041-03B4-CB50-C34D-CACCEEAD36E0}"/>
              </a:ext>
            </a:extLst>
          </p:cNvPr>
          <p:cNvSpPr txBox="1"/>
          <p:nvPr/>
        </p:nvSpPr>
        <p:spPr>
          <a:xfrm>
            <a:off x="5829300" y="6858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ptos" panose="020B0004020202020204" pitchFamily="34" charset="0"/>
              </a:rPr>
              <a:t>Instructor Resources</a:t>
            </a:r>
          </a:p>
          <a:p>
            <a:pPr algn="r"/>
            <a:r>
              <a:rPr lang="en-US" sz="2400" b="1" dirty="0">
                <a:latin typeface="Aptos SemiBold" panose="020B0004020202020204" pitchFamily="34" charset="0"/>
              </a:rPr>
              <a:t>Appendix 2 Figures</a:t>
            </a:r>
          </a:p>
        </p:txBody>
      </p:sp>
      <p:pic>
        <p:nvPicPr>
          <p:cNvPr id="4" name="Picture 3" descr="A book cover with text&#10;&#10;Description automatically generated">
            <a:extLst>
              <a:ext uri="{FF2B5EF4-FFF2-40B4-BE49-F238E27FC236}">
                <a16:creationId xmlns:a16="http://schemas.microsoft.com/office/drawing/2014/main" id="{65FBE100-BF37-C7C0-2D7E-2308E4E7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1" y="457200"/>
            <a:ext cx="4846382" cy="346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BBE68-B3F4-3323-C2EE-90C564373AD9}"/>
              </a:ext>
            </a:extLst>
          </p:cNvPr>
          <p:cNvSpPr txBox="1"/>
          <p:nvPr/>
        </p:nvSpPr>
        <p:spPr>
          <a:xfrm>
            <a:off x="9813516" y="6681401"/>
            <a:ext cx="2340384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Cover photo: </a:t>
            </a:r>
            <a:r>
              <a:rPr lang="en-US" sz="900" i="1" dirty="0" err="1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BeautyStock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900" i="1" dirty="0" err="1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stock.adobe.com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</a:rPr>
              <a:t> </a:t>
            </a:r>
            <a:endParaRPr lang="en-US" sz="900" i="1" dirty="0">
              <a:solidFill>
                <a:srgbClr val="F6C48F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06957-D5C6-61B4-CC4D-F6CB2ADD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32" y="876301"/>
            <a:ext cx="7357767" cy="2781236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Beechcraft King Air Series 90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8.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7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245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short, stubby nose; fairly large fuselage for its length.</a:t>
            </a:r>
          </a:p>
        </p:txBody>
      </p:sp>
    </p:spTree>
    <p:extLst>
      <p:ext uri="{BB962C8B-B14F-4D97-AF65-F5344CB8AC3E}">
        <p14:creationId xmlns:p14="http://schemas.microsoft.com/office/powerpoint/2010/main" val="237125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EDEA5-5727-1635-44A1-BB6EC8417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9" y="824600"/>
            <a:ext cx="7357767" cy="291367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Fairchild Merlin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9.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128668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280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narrow tubular fuselage; long, narrow nose.</a:t>
            </a:r>
          </a:p>
        </p:txBody>
      </p:sp>
    </p:spTree>
    <p:extLst>
      <p:ext uri="{BB962C8B-B14F-4D97-AF65-F5344CB8AC3E}">
        <p14:creationId xmlns:p14="http://schemas.microsoft.com/office/powerpoint/2010/main" val="412422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28EAF-A85E-21C1-FD52-82913017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862" y="975848"/>
            <a:ext cx="7413139" cy="2564946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Mitsubishi MU-2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10.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43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small, high wings; tip tanks.</a:t>
            </a:r>
          </a:p>
        </p:txBody>
      </p:sp>
    </p:spTree>
    <p:extLst>
      <p:ext uri="{BB962C8B-B14F-4D97-AF65-F5344CB8AC3E}">
        <p14:creationId xmlns:p14="http://schemas.microsoft.com/office/powerpoint/2010/main" val="296035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A37A5-27CE-27C3-C47E-D0B693A6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800100"/>
            <a:ext cx="7391400" cy="2574781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Turbo Commander Series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11.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813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 </a:t>
            </a:r>
          </a:p>
          <a:p>
            <a:r>
              <a:rPr lang="en-US" b="1" dirty="0"/>
              <a:t>Cruise speed: </a:t>
            </a:r>
            <a:r>
              <a:rPr lang="en-US" dirty="0"/>
              <a:t>275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 wings; pointed nose; fuselage sits very low on the ramp.</a:t>
            </a:r>
          </a:p>
        </p:txBody>
      </p:sp>
    </p:spTree>
    <p:extLst>
      <p:ext uri="{BB962C8B-B14F-4D97-AF65-F5344CB8AC3E}">
        <p14:creationId xmlns:p14="http://schemas.microsoft.com/office/powerpoint/2010/main" val="8026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F847F-735B-6220-0523-CEB98E2E1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32" y="727900"/>
            <a:ext cx="7510169" cy="2819132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DHC-6/Viking Air Twin Otter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12.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1670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and Whitney </a:t>
            </a:r>
            <a:r>
              <a:rPr lang="en-US"/>
              <a:t>PT-6A turboprops</a:t>
            </a:r>
            <a:r>
              <a:rPr lang="en-US" dirty="0"/>
              <a:t>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150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rugged-looking aircraft; large straight wings; tall, fairly straight tail; and non-retractable landing gear.</a:t>
            </a:r>
          </a:p>
        </p:txBody>
      </p:sp>
    </p:spTree>
    <p:extLst>
      <p:ext uri="{BB962C8B-B14F-4D97-AF65-F5344CB8AC3E}">
        <p14:creationId xmlns:p14="http://schemas.microsoft.com/office/powerpoint/2010/main" val="37244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BE3228-1923-810C-F7BF-0F34840C8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87" y="1037895"/>
            <a:ext cx="7472068" cy="277213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Cessna </a:t>
            </a:r>
            <a:r>
              <a:rPr lang="en-US" dirty="0" err="1"/>
              <a:t>SkyCourier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13.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43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210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Flight deck side doors (each pilot has a flight deck door); high wing with large wing struts; tall T-tail; fixed gear.</a:t>
            </a:r>
          </a:p>
        </p:txBody>
      </p:sp>
    </p:spTree>
    <p:extLst>
      <p:ext uri="{BB962C8B-B14F-4D97-AF65-F5344CB8AC3E}">
        <p14:creationId xmlns:p14="http://schemas.microsoft.com/office/powerpoint/2010/main" val="167035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F7968-4576-4944-2C4D-370E411B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028700"/>
            <a:ext cx="6705600" cy="2537253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6291262" cy="342900"/>
          </a:xfrm>
        </p:spPr>
        <p:txBody>
          <a:bodyPr/>
          <a:lstStyle/>
          <a:p>
            <a:r>
              <a:rPr lang="en-US" dirty="0" err="1"/>
              <a:t>Tecnam</a:t>
            </a:r>
            <a:r>
              <a:rPr lang="en-US" dirty="0"/>
              <a:t> P2012 </a:t>
            </a:r>
            <a:r>
              <a:rPr lang="en-US" dirty="0" err="1"/>
              <a:t>Traveller</a:t>
            </a:r>
            <a:r>
              <a:rPr lang="en-US" dirty="0"/>
              <a:t> (piston-powered)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14.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271962" cy="4351337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Lycoming TEO540 or Continental GTSIO-520 piston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11 seats.</a:t>
            </a:r>
          </a:p>
          <a:p>
            <a:r>
              <a:rPr lang="en-US" b="1" dirty="0"/>
              <a:t>Cruise speed: </a:t>
            </a:r>
            <a:r>
              <a:rPr lang="en-US" dirty="0"/>
              <a:t>170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 wing without wing struts; piston engines; fixed gear; long nose; low tailplane.</a:t>
            </a:r>
          </a:p>
        </p:txBody>
      </p:sp>
    </p:spTree>
    <p:extLst>
      <p:ext uri="{BB962C8B-B14F-4D97-AF65-F5344CB8AC3E}">
        <p14:creationId xmlns:p14="http://schemas.microsoft.com/office/powerpoint/2010/main" val="393216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BC325-A04F-B4B6-9500-9270DC84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1327501"/>
            <a:ext cx="6858000" cy="212810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Piper Cheyenne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15.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357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or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260–330 knots, depending on model.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relatively large T-tail; small wing tip tanks (early models have conventional tails).</a:t>
            </a:r>
          </a:p>
        </p:txBody>
      </p:sp>
    </p:spTree>
    <p:extLst>
      <p:ext uri="{BB962C8B-B14F-4D97-AF65-F5344CB8AC3E}">
        <p14:creationId xmlns:p14="http://schemas.microsoft.com/office/powerpoint/2010/main" val="212191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901D9-B59B-F590-9CB4-3850C946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500053"/>
            <a:ext cx="7463132" cy="246283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053262" cy="342900"/>
          </a:xfrm>
        </p:spPr>
        <p:txBody>
          <a:bodyPr/>
          <a:lstStyle/>
          <a:p>
            <a:r>
              <a:rPr lang="en-US"/>
              <a:t>Beechcraft Super King Air 200 and 300 Series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16.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/>
              <a:t>Powerplants: </a:t>
            </a:r>
            <a:r>
              <a:rPr lang="en-US"/>
              <a:t>two Pratt &amp; Whitney PT6 turboprops.</a:t>
            </a:r>
          </a:p>
          <a:p>
            <a:r>
              <a:rPr lang="en-US" b="1"/>
              <a:t>Seats: </a:t>
            </a:r>
            <a:r>
              <a:rPr lang="en-US"/>
              <a:t>up to 15 passengers.</a:t>
            </a:r>
          </a:p>
          <a:p>
            <a:r>
              <a:rPr lang="en-US" b="1"/>
              <a:t>Cruise speed: </a:t>
            </a:r>
            <a:r>
              <a:rPr lang="en-US"/>
              <a:t>290 knots.</a:t>
            </a:r>
          </a:p>
          <a:p>
            <a:r>
              <a:rPr lang="en-US" b="1"/>
              <a:t>Distinctive features: </a:t>
            </a:r>
            <a:r>
              <a:rPr lang="en-US"/>
              <a:t>T-tail; some models have winglets.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7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0A9F2-DA77-2277-1D8E-CDE4C40F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9" y="1113059"/>
            <a:ext cx="7134225" cy="1835331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/>
              <a:t>Piaggio Avanti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17.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9290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320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three-surface design includes main and forward wings and T-tail; large wraparound flight deck windows.</a:t>
            </a:r>
          </a:p>
        </p:txBody>
      </p:sp>
    </p:spTree>
    <p:extLst>
      <p:ext uri="{BB962C8B-B14F-4D97-AF65-F5344CB8AC3E}">
        <p14:creationId xmlns:p14="http://schemas.microsoft.com/office/powerpoint/2010/main" val="211426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9EA3A-4858-DA4F-D98B-138CC0C498F5}"/>
              </a:ext>
            </a:extLst>
          </p:cNvPr>
          <p:cNvSpPr/>
          <p:nvPr/>
        </p:nvSpPr>
        <p:spPr>
          <a:xfrm>
            <a:off x="0" y="1286634"/>
            <a:ext cx="9948767" cy="431406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C510AA-E5E8-7AC3-4B00-B4306472B90B}"/>
              </a:ext>
            </a:extLst>
          </p:cNvPr>
          <p:cNvGrpSpPr/>
          <p:nvPr/>
        </p:nvGrpSpPr>
        <p:grpSpPr>
          <a:xfrm>
            <a:off x="457200" y="838200"/>
            <a:ext cx="7965464" cy="4953000"/>
            <a:chOff x="457200" y="838200"/>
            <a:chExt cx="7965464" cy="4953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46387F1-264E-8F13-9D7C-F1373E5A57F5}"/>
                </a:ext>
              </a:extLst>
            </p:cNvPr>
            <p:cNvCxnSpPr>
              <a:cxnSpLocks/>
            </p:cNvCxnSpPr>
            <p:nvPr/>
          </p:nvCxnSpPr>
          <p:spPr>
            <a:xfrm>
              <a:off x="727966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D2C428C-7E8B-9161-ABD9-6E42F07AC56F}"/>
                </a:ext>
              </a:extLst>
            </p:cNvPr>
            <p:cNvCxnSpPr>
              <a:cxnSpLocks/>
            </p:cNvCxnSpPr>
            <p:nvPr/>
          </p:nvCxnSpPr>
          <p:spPr>
            <a:xfrm>
              <a:off x="6878336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22C11C1-D32F-2EB2-CFCC-24D49FB1CF2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373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0F32FE1-3B5F-048A-7213-260F7DB7FF60}"/>
                </a:ext>
              </a:extLst>
            </p:cNvPr>
            <p:cNvCxnSpPr>
              <a:cxnSpLocks/>
            </p:cNvCxnSpPr>
            <p:nvPr/>
          </p:nvCxnSpPr>
          <p:spPr>
            <a:xfrm>
              <a:off x="5273052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399002-9E2C-1814-6D98-323318C97583}"/>
                </a:ext>
              </a:extLst>
            </p:cNvPr>
            <p:cNvCxnSpPr>
              <a:cxnSpLocks/>
            </p:cNvCxnSpPr>
            <p:nvPr/>
          </p:nvCxnSpPr>
          <p:spPr>
            <a:xfrm>
              <a:off x="4871731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FDCE62-2465-E9B1-7122-BA3ECE651652}"/>
                </a:ext>
              </a:extLst>
            </p:cNvPr>
            <p:cNvCxnSpPr>
              <a:cxnSpLocks/>
            </p:cNvCxnSpPr>
            <p:nvPr/>
          </p:nvCxnSpPr>
          <p:spPr>
            <a:xfrm>
              <a:off x="4470410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8FF051-CD52-342B-4095-E65E4516ECEA}"/>
                </a:ext>
              </a:extLst>
            </p:cNvPr>
            <p:cNvCxnSpPr>
              <a:cxnSpLocks/>
            </p:cNvCxnSpPr>
            <p:nvPr/>
          </p:nvCxnSpPr>
          <p:spPr>
            <a:xfrm>
              <a:off x="4069089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B9BF15-4944-9F7B-AAEC-F343A73F0F1A}"/>
                </a:ext>
              </a:extLst>
            </p:cNvPr>
            <p:cNvCxnSpPr>
              <a:cxnSpLocks/>
            </p:cNvCxnSpPr>
            <p:nvPr/>
          </p:nvCxnSpPr>
          <p:spPr>
            <a:xfrm>
              <a:off x="3667768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290958-326D-438F-BD2D-2E02F2917D1A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47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33595AA-D08C-90BB-F4DC-35C7B37452ED}"/>
                </a:ext>
              </a:extLst>
            </p:cNvPr>
            <p:cNvCxnSpPr>
              <a:cxnSpLocks/>
            </p:cNvCxnSpPr>
            <p:nvPr/>
          </p:nvCxnSpPr>
          <p:spPr>
            <a:xfrm>
              <a:off x="2865126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494113-BEFD-D068-7407-269888DA1E70}"/>
                </a:ext>
              </a:extLst>
            </p:cNvPr>
            <p:cNvCxnSpPr>
              <a:cxnSpLocks/>
            </p:cNvCxnSpPr>
            <p:nvPr/>
          </p:nvCxnSpPr>
          <p:spPr>
            <a:xfrm>
              <a:off x="2463805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CE8B0B-68AE-D24E-035A-F9F209E8F0F1}"/>
                </a:ext>
              </a:extLst>
            </p:cNvPr>
            <p:cNvCxnSpPr>
              <a:cxnSpLocks/>
            </p:cNvCxnSpPr>
            <p:nvPr/>
          </p:nvCxnSpPr>
          <p:spPr>
            <a:xfrm>
              <a:off x="206248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03BB77-958F-6AB3-80EE-B9FB03BCD52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163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E7F55D-756A-C38F-EA31-0B2C842A7972}"/>
                </a:ext>
              </a:extLst>
            </p:cNvPr>
            <p:cNvCxnSpPr>
              <a:cxnSpLocks/>
            </p:cNvCxnSpPr>
            <p:nvPr/>
          </p:nvCxnSpPr>
          <p:spPr>
            <a:xfrm>
              <a:off x="1259842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C0CE92-9422-DBB4-FB12-A26189926CDA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1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B96B36-8599-5082-56FD-D8412ECFEFCE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B2D48C-796D-6BE9-017A-DBC787DE44CF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15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ED312C-5D2C-75C1-D65D-A4727A44D5A5}"/>
                </a:ext>
              </a:extLst>
            </p:cNvPr>
            <p:cNvCxnSpPr>
              <a:cxnSpLocks/>
            </p:cNvCxnSpPr>
            <p:nvPr/>
          </p:nvCxnSpPr>
          <p:spPr>
            <a:xfrm>
              <a:off x="607569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A01D41C-E5EC-BC16-C146-72CD50E2EF58}"/>
              </a:ext>
            </a:extLst>
          </p:cNvPr>
          <p:cNvSpPr txBox="1"/>
          <p:nvPr/>
        </p:nvSpPr>
        <p:spPr>
          <a:xfrm>
            <a:off x="1447800" y="3057054"/>
            <a:ext cx="5557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/>
              <a:t>Appendix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D4F0C-9C03-670A-8938-362C292FFE93}"/>
              </a:ext>
            </a:extLst>
          </p:cNvPr>
          <p:cNvSpPr txBox="1"/>
          <p:nvPr/>
        </p:nvSpPr>
        <p:spPr>
          <a:xfrm>
            <a:off x="1455540" y="4084096"/>
            <a:ext cx="8031360" cy="129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spc="-150" dirty="0"/>
              <a:t>Airline, Regional, and Business Aircraft Spotter’s Guide</a:t>
            </a:r>
          </a:p>
        </p:txBody>
      </p:sp>
    </p:spTree>
    <p:extLst>
      <p:ext uri="{BB962C8B-B14F-4D97-AF65-F5344CB8AC3E}">
        <p14:creationId xmlns:p14="http://schemas.microsoft.com/office/powerpoint/2010/main" val="3362349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4697F-AF29-ED8E-BFD6-5E46AA8C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36" y="1316660"/>
            <a:ext cx="7772400" cy="212186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Cessna Citation Mustang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18.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Powerplants: </a:t>
            </a:r>
            <a:r>
              <a:rPr lang="en-US"/>
              <a:t>two Pratt &amp; Whitney PW615 turbofan engines.</a:t>
            </a:r>
          </a:p>
          <a:p>
            <a:r>
              <a:rPr lang="en-US" b="1"/>
              <a:t>Seats: </a:t>
            </a:r>
            <a:r>
              <a:rPr lang="en-US"/>
              <a:t>up to 5 passengers.</a:t>
            </a:r>
          </a:p>
          <a:p>
            <a:r>
              <a:rPr lang="en-US" b="1"/>
              <a:t>Cruise speed: </a:t>
            </a:r>
            <a:r>
              <a:rPr lang="en-US"/>
              <a:t>340 knots.</a:t>
            </a:r>
          </a:p>
          <a:p>
            <a:r>
              <a:rPr lang="en-US" b="1"/>
              <a:t>Distinctive features: </a:t>
            </a:r>
            <a:r>
              <a:rPr lang="en-US"/>
              <a:t>small overall size; long nose; small aerodynamic strakes on bottom of tail.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43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168BB-3977-072E-1E96-ADCDF320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024128"/>
            <a:ext cx="7696279" cy="2247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A119-9167-B2A8-6328-8495C52D64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Phenom 100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1B1517-C765-DC4F-A4C9-36C226F6D64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19.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91889-45F9-22A0-1F8D-0C32D9BC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38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PW617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small overall size; distinctive Embraer long-sloped nose.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0A3E8-6EB2-D3D5-2244-365189F9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77285"/>
            <a:ext cx="7543800" cy="229561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B621C6A-00FF-9342-0ED0-9F3E149BA5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Lockheed JetStar</a:t>
            </a:r>
          </a:p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1BCCBBB-9658-9059-A041-C1276F1D4B6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20.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77770B-EB17-229D-ACC9-B4D193FA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tail-mounted engines; large external under-wing fuel tanks.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A586F-4322-49BD-A4DB-E03066E0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1190625"/>
            <a:ext cx="7589520" cy="23551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844A1-CE2C-B025-9CF1-B59F229438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Rockwell </a:t>
            </a:r>
            <a:r>
              <a:rPr lang="en-US" dirty="0" err="1"/>
              <a:t>Sabreliner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27E56-0EFD-4065-01B3-DCBF120FAA7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6373B5-2D50-DA3C-7BD4-BCBEED7B8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766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JT12 turbojets, Garrett TFE 731, or General Electric CF700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7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430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flight deck “eyebrow windows;” older models have triangular passenger windows.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54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E0FF63-4F6B-6132-2384-51BB6A25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343025"/>
            <a:ext cx="7772400" cy="18750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F4DC4-3F40-54EB-19E7-F0DE3F82C3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Dassault Falcon 20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EAE87-7C02-8EB5-E80A-A10A77FF75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A06B7C-7E14-1CA9-4464-4A1F1C6F6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CF700 or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 </a:t>
            </a:r>
          </a:p>
          <a:p>
            <a:r>
              <a:rPr lang="en-US" b="1" dirty="0"/>
              <a:t>Cruise speed: </a:t>
            </a:r>
            <a:r>
              <a:rPr lang="en-US" dirty="0"/>
              <a:t>410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flight deck windows typical of most Falcon models.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79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14A77D-CA35-9598-C9A2-EBA8AD1A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9" y="952501"/>
            <a:ext cx="7629525" cy="231174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6CEF7-B81F-7B5E-538E-7F3334B267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Dassault Falcon 2000/5X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5C919-EF57-CE1B-E65E-6895CF493C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C7E53E-FF38-B3CE-2FBF-B6943B60D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471862" cy="4351337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two General Electric/Allied Signal CFE738, or Pratt &amp; Whitney PW308, or Safran </a:t>
            </a:r>
            <a:r>
              <a:rPr lang="en-US" dirty="0" err="1"/>
              <a:t>Snecma</a:t>
            </a:r>
            <a:r>
              <a:rPr lang="en-US" dirty="0"/>
              <a:t> (Falcon 5X)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 (Falcon 2000); up to 16 passengers (Falcon 5X).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relatively large engines for a corporate jet; horizontal tail has noticeable anhedral.</a:t>
            </a:r>
          </a:p>
          <a:p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32149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791FB2-2048-C360-7C9C-02486A5B5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99" y="1200150"/>
            <a:ext cx="7310733" cy="216614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37AB9-685D-38BC-2DD6-C52BD7C831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8234362" cy="342900"/>
          </a:xfrm>
        </p:spPr>
        <p:txBody>
          <a:bodyPr/>
          <a:lstStyle/>
          <a:p>
            <a:r>
              <a:rPr lang="en-US" dirty="0"/>
              <a:t>British Aerospace 125 (BAe 125; formerly HS 125)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C2B529-ED0E-A77B-A518-68781B4D3EA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70EF0-F160-8988-C875-1690428BC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14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410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pointed nose; small accessory intake at base of vertical stabilizer; four passenger windows.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0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20C93B-E80A-6EE7-B95F-0502DFEC9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58318"/>
            <a:ext cx="7124700" cy="20162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721AC-CAD3-C156-BBF3-85DB915EE8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Hawker 800/1000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82491-F647-7592-9E25-0743EFE39D2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AB5A9A-4491-C27C-AC42-4CE509EB0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386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 or Pratt &amp; Whitney PW305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405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pointed nose; wraparound flight deck windows; accessory intake at base of vertical stabilizer; six passenger windows (800), or seven passenger windows (1000).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0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12A3C-ABBD-1166-1A80-A9B6646D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163235"/>
            <a:ext cx="7467170" cy="21654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2E3E9-1153-585B-838E-7353420531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10406062" cy="342900"/>
          </a:xfrm>
        </p:spPr>
        <p:txBody>
          <a:bodyPr/>
          <a:lstStyle/>
          <a:p>
            <a:r>
              <a:rPr lang="en-US" dirty="0"/>
              <a:t>Cessna Citation Series </a:t>
            </a:r>
            <a:br>
              <a:rPr lang="en-US" dirty="0"/>
            </a:br>
            <a:r>
              <a:rPr lang="en-US" dirty="0"/>
              <a:t>I/II/III/V/Bravo/Encore/Excel/ Sovereign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AACE4-C4B9-BDB3-8FEA-38E2B89D07C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71AD5A-BAC4-5369-8456-1E5EC3B5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943100"/>
            <a:ext cx="43100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 JT15D, PW535 or PW545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340–420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flight deck windows; straight wings (Excel and Sovereign have multi-pane windshields and utilize a shortened Citation X fuselage).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92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87BFFA-326D-9B5F-65AB-2276D3A0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99" y="1326733"/>
            <a:ext cx="7689051" cy="21144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4AD10-58BF-9E55-FADF-77112CD456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IAI Astra/Gulfstream G100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6C884-0156-F877-6F38-7EFEF70086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2A4FE-33E9-D1CE-873C-1F35BA182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014662" cy="43894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swept wing; small flight deck eyebrow windows above pilots’ heads.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2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Pilatus Aircraft LTD. PC-12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/>
              <a:t>1.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2" y="1554162"/>
            <a:ext cx="3662067" cy="4351338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Pratt &amp; Whitney </a:t>
            </a:r>
            <a:r>
              <a:rPr lang="en-US"/>
              <a:t>PT-6 turboprop</a:t>
            </a:r>
            <a:r>
              <a:rPr lang="en-US" dirty="0"/>
              <a:t>.</a:t>
            </a:r>
          </a:p>
          <a:p>
            <a:r>
              <a:rPr lang="en-US" b="1" dirty="0"/>
              <a:t>Seats: </a:t>
            </a:r>
            <a:r>
              <a:rPr lang="en-US" dirty="0"/>
              <a:t>6–9.</a:t>
            </a:r>
          </a:p>
          <a:p>
            <a:r>
              <a:rPr lang="en-US" b="1" dirty="0"/>
              <a:t>Cruise speed: </a:t>
            </a:r>
            <a:r>
              <a:rPr lang="en-US" dirty="0"/>
              <a:t>270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cabin for a single-engine plane; extended nose cowling; large dual exhaust pipes, one on either side of nose cowling; T-tail.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7D207-5411-3685-85F1-44E0454C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358348"/>
            <a:ext cx="7772400" cy="20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5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178B8-83B6-2C02-6E1F-795C3742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952500"/>
            <a:ext cx="7363914" cy="214504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E2B36-4960-AC4C-78AA-C128A9A8292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699"/>
            <a:ext cx="6062662" cy="380999"/>
          </a:xfrm>
        </p:spPr>
        <p:txBody>
          <a:bodyPr/>
          <a:lstStyle/>
          <a:p>
            <a:r>
              <a:rPr lang="en-US" dirty="0"/>
              <a:t>IAI Galaxy/Gulfstream G200 Series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38A44-23E2-C80B-1B23-C6C939AE876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83A642-9350-268E-8C71-024D43119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38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PW306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low wing attached to bulge below fuselage; classic Gulfstream wing.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18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7AEE3-B131-0F59-47C8-EAAC87AD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32" y="1070348"/>
            <a:ext cx="7433967" cy="210591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8DBDF-9356-E75F-1D87-B76A16EEA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815262" cy="342900"/>
          </a:xfrm>
        </p:spPr>
        <p:txBody>
          <a:bodyPr/>
          <a:lstStyle/>
          <a:p>
            <a:r>
              <a:rPr lang="en-US" dirty="0"/>
              <a:t>Israel Aircraft Industries Westwind 1124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44DBE-C937-331B-5287-C0CDFE14782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29.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AF8B9A-A225-A1B9-0EFB-724FAC2A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straight wings; unusual wing tip tanks, with winglets on later models.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62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7243D-B85A-3C46-F14D-F0A94D2B4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34" y="1081065"/>
            <a:ext cx="7329965" cy="23479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3C577-B258-2CAB-D32C-B154A5EA5E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Dassault Falcon 50/900/7X/8X/9X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337A8-F812-8439-71A1-02DE6E7BE3C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4C8114-6101-DF8E-A7A6-C7DABCA7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5099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three Garrett TFE 731 or PW307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9 (Falcon 50), up to 19 (Falcon 900), up to 14 (Falcon 7X).</a:t>
            </a:r>
          </a:p>
          <a:p>
            <a:r>
              <a:rPr lang="en-US" b="1" dirty="0"/>
              <a:t>Cruise speed</a:t>
            </a:r>
            <a:r>
              <a:rPr lang="en-US" b="1"/>
              <a:t>: </a:t>
            </a:r>
            <a:r>
              <a:rPr lang="en-US"/>
              <a:t>470–485 </a:t>
            </a:r>
            <a:r>
              <a:rPr lang="en-US" dirty="0"/>
              <a:t>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typical Falcon flight deck windshield; three engines; horizontal stabilizer has a slight anhedral.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33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6A593-CFAE-EFC6-C7F6-B30CF4DF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98" y="914400"/>
            <a:ext cx="7554312" cy="26466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2619F-95AE-15E5-EA60-A57628DA018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 err="1"/>
              <a:t>Hondajet</a:t>
            </a:r>
            <a:r>
              <a:rPr lang="en-US" dirty="0"/>
              <a:t> HA420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AA87C-30ED-DD54-1D5F-44719382476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3A479-2925-70AF-0F4B-24C20D7E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29797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GE/Honda HF120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unique over-the-wing engine pylon mount; triangular flight deck side window.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87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5E7631-B23A-1F3E-1BA6-047CA2EE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63" y="1028700"/>
            <a:ext cx="7666424" cy="23482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59B2A-934F-C483-EA0B-C4E8959DE7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Beechcraft Premier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5C798-8133-0CE8-1C9B-DA786FD6D1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7B2E9C-2280-5C48-12DF-A6F5148B8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Williams FJ44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 sloping nose; low wing mounted on extended fuselage belly, small-diameter engine intakes.</a:t>
            </a:r>
          </a:p>
        </p:txBody>
      </p:sp>
    </p:spTree>
    <p:extLst>
      <p:ext uri="{BB962C8B-B14F-4D97-AF65-F5344CB8AC3E}">
        <p14:creationId xmlns:p14="http://schemas.microsoft.com/office/powerpoint/2010/main" val="3452564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45223-6B9B-1BAD-D029-0D54EF15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9" y="702631"/>
            <a:ext cx="7260695" cy="36775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CB6DC-11D0-A8A5-8425-EB0542C9FC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 err="1"/>
              <a:t>Beechjet</a:t>
            </a:r>
            <a:r>
              <a:rPr lang="en-US" dirty="0"/>
              <a:t> 400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7F325-D5E8-2BFF-68E7-C43FF616CB4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08EF4-DCF2-B421-9285-C238203D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6623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JT15D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unique flight deck window arrangement with side window frame angled diagonally forward.</a:t>
            </a:r>
          </a:p>
        </p:txBody>
      </p:sp>
    </p:spTree>
    <p:extLst>
      <p:ext uri="{BB962C8B-B14F-4D97-AF65-F5344CB8AC3E}">
        <p14:creationId xmlns:p14="http://schemas.microsoft.com/office/powerpoint/2010/main" val="19096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EFC2F-0BE3-2FD1-956E-25FE5422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99" y="771373"/>
            <a:ext cx="7683695" cy="21283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674F8-7A49-109A-EEFC-A4C957191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Cessna Citation CJ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FE247-7674-578C-901B-A127330C23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13288-2A47-8603-3D13-89D98EEB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Williams-Rolls FJ44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5–7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370–400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smallest Citation; straight wings; small engine nacelles.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8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9B1D7-25AE-4328-4B47-339B46B0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923925"/>
            <a:ext cx="7772400" cy="17271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25D61-C79C-3CF2-48A6-9DC8D9E509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Cessna Citation III/VI/VII/X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7B064-67C1-78AB-4012-9D73A27F6CC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9BF0D-DDCD-4F1F-F962-98B31758F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548062" cy="43894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731, or Allison GMA 3007A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450–510 knots, (0.9 Mach Citation X).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swept wings; T-tail; unique nose shape; relatively large engines (Citation X).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4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F6F6C-66E8-4CD0-5287-415B1CEB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671332"/>
            <a:ext cx="7734300" cy="17943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F8C30-B213-9BA5-F156-D073D240D7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472362" cy="342900"/>
          </a:xfrm>
        </p:spPr>
        <p:txBody>
          <a:bodyPr/>
          <a:lstStyle/>
          <a:p>
            <a:r>
              <a:rPr lang="en-US" dirty="0"/>
              <a:t>Gulfstream II/III/IV/V/G350/G450/G550/G650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EBAA4-D2A1-3DB0-A70B-4C8554B7FB8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8F2E8-23B4-5A7F-0EE4-27B05FDA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</a:t>
            </a:r>
            <a:r>
              <a:rPr lang="en-US" dirty="0" err="1"/>
              <a:t>Spey</a:t>
            </a:r>
            <a:r>
              <a:rPr lang="en-US" dirty="0"/>
              <a:t>, Rolls-Royce Tay, or BR 710 or BR715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size for a corporate jet; flat oval passenger windows; most models have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07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E5301A-5E83-8A3C-DE9C-B2D86F275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134" y="718563"/>
            <a:ext cx="7754166" cy="218110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AABB7-A7B6-E6D7-699C-8DA86C5358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3FC109-7FD5-4CFB-7F77-3A2C264F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766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PW535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distinctive Embraer long sloping nose; large ventral fin.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8FCD9-2B8D-AF46-6219-5F496FB7766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Phenom 300</a:t>
            </a:r>
          </a:p>
        </p:txBody>
      </p:sp>
    </p:spTree>
    <p:extLst>
      <p:ext uri="{BB962C8B-B14F-4D97-AF65-F5344CB8AC3E}">
        <p14:creationId xmlns:p14="http://schemas.microsoft.com/office/powerpoint/2010/main" val="316757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CC9D3-DEF4-82E2-5811-633E826D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21" y="1495425"/>
            <a:ext cx="7772400" cy="3049830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6100467" cy="342900"/>
          </a:xfrm>
        </p:spPr>
        <p:txBody>
          <a:bodyPr/>
          <a:lstStyle/>
          <a:p>
            <a:r>
              <a:rPr lang="en-US" dirty="0" err="1"/>
              <a:t>Socata</a:t>
            </a:r>
            <a:r>
              <a:rPr lang="en-US" dirty="0"/>
              <a:t> TBM700/TBM850/TBM900 Series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2.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Pratt &amp; Whitney </a:t>
            </a:r>
            <a:r>
              <a:rPr lang="en-US"/>
              <a:t>PT-6 turboprop</a:t>
            </a:r>
            <a:r>
              <a:rPr lang="en-US" dirty="0"/>
              <a:t>.</a:t>
            </a:r>
          </a:p>
          <a:p>
            <a:r>
              <a:rPr lang="en-US" b="1" dirty="0"/>
              <a:t>Seats: </a:t>
            </a:r>
            <a:r>
              <a:rPr lang="en-US" dirty="0"/>
              <a:t>4–6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large, triangular, flight deck side windows; extended nose cowling.</a:t>
            </a:r>
          </a:p>
        </p:txBody>
      </p:sp>
    </p:spTree>
    <p:extLst>
      <p:ext uri="{BB962C8B-B14F-4D97-AF65-F5344CB8AC3E}">
        <p14:creationId xmlns:p14="http://schemas.microsoft.com/office/powerpoint/2010/main" val="3993349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48DADD-C0EB-F2EB-D4BF-833715924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1653375"/>
            <a:ext cx="7672383" cy="17433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E94E2-023A-A628-8125-6F6C65996C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Lear 23/24/25/35/36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8081D-6DD3-D993-D2A7-8382AB92F01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7AB1F2-5069-3618-91BB-1D75E4E6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14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CJ 610 turbojets (23, 24, 25) or two Garrett TFE 731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distinctive sharp nose; narrow fuselage; wing tip tanks.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92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C6D95-28B1-940B-D6E3-9BAC58F9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644471"/>
            <a:ext cx="7658100" cy="1677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DA5E7-44AB-9D35-DEBD-847C4C99D0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Lear 28/31/40/45/55/60/70/75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6CCCB-9586-2140-3EAC-30382F13201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39.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A404F-34E1-2D89-4C5A-F7557CC8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TFE 731, Pratt &amp; Whitney PW305 or PW307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narrow fuselage; recent models have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75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676792-8775-1F51-BA8D-0A8779F7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934" y="1347116"/>
            <a:ext cx="7772400" cy="19294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25791-6700-5B25-67D3-303ED28C3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Bombardier Challenger 300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B928B-5C17-DA26-E4C4-88337E97B2F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12F8B-79DA-C18D-B447-3762E520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Honeywell HTF7000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wide fuselage; large turbofans; large flap-track fairings;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54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5182B-58EE-4F47-C5E6-2A8EE233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097635"/>
            <a:ext cx="7772400" cy="218623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37CB5-CAA5-DEED-3BBE-F108FF6069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Bombardier Challenger 600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486C6-D14D-8906-93A4-CF52B0C969E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0C3CF-310D-9C1A-6DF9-EE68BF3F6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CF34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wide fuselage; large turbofans; wraparound windshield;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09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BBA4EA-733B-1913-EDA1-B16A47B7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67358"/>
            <a:ext cx="7524750" cy="16403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314DD-07C7-8EA0-B5FB-5B73245BCD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Bombardier Global Express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F3D8B-9221-A532-12D9-2366772C0AA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D18F1F-E1E6-9FB7-BD20-770465896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BR700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winglets; oversized engines; numerous flap-track fairings.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37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041DF9-DBB6-F375-EABD-63C8971C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87754"/>
            <a:ext cx="7620000" cy="20116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4FEE9-E76B-9B27-AEAC-0E7EF5E2AB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Hawker 4000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F3988-9672-1D31-7CE4-8EAA073FA0A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A532BC-CBCE-B191-B896-AC717C52B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909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PW308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continues use of original Hawker-shaped nose with aerodynamic improvements.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92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0AD52-A2A3-7591-CF99-3E738F26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643" y="1563688"/>
            <a:ext cx="7164434" cy="147735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F9434-A2E6-EFB6-3E55-87B4744C53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Legacy 450/500/600/650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8506C-5587-DBDD-B76C-5C5B3AED0B8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F7000A-E9E5-1021-4E49-B1F9621E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9671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Honeywell HTF7500E turbofan engines (450/500) or Rolls Royce AE3007 turbofan engines (600/650).</a:t>
            </a:r>
          </a:p>
          <a:p>
            <a:r>
              <a:rPr lang="en-US" b="1" dirty="0"/>
              <a:t>Seats: </a:t>
            </a:r>
            <a:r>
              <a:rPr lang="en-US" dirty="0"/>
              <a:t>up to 14 passengers (650).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 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flight deck windows; relatively long aircraft for the class; numerous cabin windows.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52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55C604-9109-1F4D-7070-4587A0FC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50" y="1142236"/>
            <a:ext cx="8062550" cy="20962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4AD1E-9839-0A1C-F45C-72CE462EDD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Beechcraft 1900C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FA54C-83A4-458B-596F-C259A7155C4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8ED4-731B-D093-1278-7D3BED82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2862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additional fixed horizontal tail surfaces (“</a:t>
            </a:r>
            <a:r>
              <a:rPr lang="en-US" dirty="0" err="1"/>
              <a:t>stabilons</a:t>
            </a:r>
            <a:r>
              <a:rPr lang="en-US" dirty="0"/>
              <a:t>”) on lower rear fuselage; large T-tail with </a:t>
            </a:r>
            <a:r>
              <a:rPr lang="en-US" dirty="0" err="1"/>
              <a:t>tailets</a:t>
            </a:r>
            <a:r>
              <a:rPr lang="en-US" dirty="0"/>
              <a:t> on underside of stabilizer.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67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CF772-F4F3-2161-6ABB-6372AC52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733" y="1243286"/>
            <a:ext cx="7586367" cy="19952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76E50-BD5B-D8CC-1F9F-A3E731E71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Beechcraft 1900D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47BE-65B8-1E32-4AFB-723C0D6538E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46D21F-E139-E8FF-C3B6-791FA0A32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14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to the 1900C but with distinctive vertically extended “stand-up” cabin; </a:t>
            </a:r>
            <a:r>
              <a:rPr lang="en-US" dirty="0" err="1"/>
              <a:t>stabilons</a:t>
            </a:r>
            <a:r>
              <a:rPr lang="en-US" dirty="0"/>
              <a:t> on lower rear fuselage; large T-tail with </a:t>
            </a:r>
            <a:r>
              <a:rPr lang="en-US" dirty="0" err="1"/>
              <a:t>tailets</a:t>
            </a:r>
            <a:r>
              <a:rPr lang="en-US" dirty="0"/>
              <a:t> on underside of horizontal stabilizer.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71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30BCF-4C83-D4E2-F4FD-F699592E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9" y="952500"/>
            <a:ext cx="7496175" cy="211392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60FE-65D2-AC78-4D24-2CB8D7890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Brasilia EMB-120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29E3C-B5FE-945B-1705-D878BA9C2AF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E8D650-CDC6-57DA-51BC-B285806BB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0814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PW115 or PW118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30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 sloping nose; large wraparound flight deck windows; T-tail.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4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85B68-2509-8AC7-E3DE-FE44E01B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74" y="1171650"/>
            <a:ext cx="6872826" cy="3683835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Cessna 208 Caravan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3.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Pratt &amp; Whitney PT6 turboprop.</a:t>
            </a:r>
          </a:p>
          <a:p>
            <a:r>
              <a:rPr lang="en-US" b="1" dirty="0"/>
              <a:t>Seats: </a:t>
            </a:r>
            <a:r>
              <a:rPr lang="en-US" dirty="0"/>
              <a:t>up to 13.  </a:t>
            </a:r>
          </a:p>
          <a:p>
            <a:r>
              <a:rPr lang="en-US" b="1" dirty="0"/>
              <a:t>Cruise speed: </a:t>
            </a:r>
            <a:r>
              <a:rPr lang="en-US" dirty="0"/>
              <a:t>170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high-wing; long sloping windscreen; large fixed landing gear; usually has an externally mounted baggage compartment on aircraft belly.</a:t>
            </a:r>
          </a:p>
        </p:txBody>
      </p:sp>
    </p:spTree>
    <p:extLst>
      <p:ext uri="{BB962C8B-B14F-4D97-AF65-F5344CB8AC3E}">
        <p14:creationId xmlns:p14="http://schemas.microsoft.com/office/powerpoint/2010/main" val="3831325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9D70B-7966-6BA8-BD0D-90AD36ABA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320387"/>
            <a:ext cx="7658100" cy="23740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EFF3B-481E-E579-E50B-ADB3DF085C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Fairchild </a:t>
            </a:r>
            <a:r>
              <a:rPr lang="en-US" dirty="0" err="1"/>
              <a:t>Metroliner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3CDF6-A19C-D769-FE69-EB3FF5A65FB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81439F-88F6-C8DF-077A-50F03482F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43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 tubular fuselage; long nose.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230BC-5367-BFE1-63ED-563BFED3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30" y="1019175"/>
            <a:ext cx="7457763" cy="27146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C07AD-BF84-9F74-566B-607F2A14E9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6672262" cy="342900"/>
          </a:xfrm>
        </p:spPr>
        <p:txBody>
          <a:bodyPr/>
          <a:lstStyle/>
          <a:p>
            <a:r>
              <a:rPr lang="en-US" dirty="0"/>
              <a:t>British Aerospace Jetstream 31/Super 31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B78E5-A89C-4973-2868-AE8869B34D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49.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3F0C00-B6EF-9DFE-E2BE-5431F638C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433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 nose; short fuselage; baggage pod on belly of aircraft.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4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268F7-19D4-73A4-A70D-46773660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1047751"/>
            <a:ext cx="7543800" cy="23409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23C30-13A1-EC76-5266-0C8D98BC9C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British Aerospace Jetstream 41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CF92B-A26D-8B80-E125-493906C9E8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A7C280-2699-E91A-1BFE-27CE7538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30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two-piece windshield; similar to Jetstream 31 with stretched fuselage.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18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8B16BC-B8A9-E61A-0D8F-D89B50F5D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703327"/>
            <a:ext cx="7554150" cy="25684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FA7AA-943D-7B68-C425-5C7BAE12383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Saab 340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4C29C-5302-CDA3-F4FC-6D16B9CF8E0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3F87A5-6A0F-70D5-1CE8-90178042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119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CT7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37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nose shape; pronounced dihedral of horizontal stabilizer.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00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D256D6-4F10-EF55-9DEB-CAB3F949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16" y="1243375"/>
            <a:ext cx="7489383" cy="22040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CC053-93DA-7900-62F5-5EF45B3D82B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British Aerospace ATP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9DD10-CAE7-77FB-A65C-3A42049045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D67CB0-A45A-4DC3-4483-FE656A6F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PW126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72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relatively large size for regional airliner; low horizontal stabilizer with little or no dihedral.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61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7B929-D95E-AD12-2779-BF6B7AC7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12666"/>
            <a:ext cx="7620000" cy="222503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D981F7-B686-EB8A-516C-C42F242F3CB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Dornier 228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497D10-24B6-DE73-892E-D659B6EAAE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53.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5A735E-F28C-FEE5-0C82-5967E6A55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3194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230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 wings; distinctive sloped nose; belly hump houses main landing gear.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25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2E119-0F21-D703-1FAD-94B980FF0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914399"/>
            <a:ext cx="8448675" cy="26275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1DFD0-FB1C-31E5-11EE-DF728F4708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Shorts 360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79D6D-79E4-5F49-F4F8-82F9BB4F2E6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4BBD57-DF93-9D4D-48E4-9BB35EC8D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2824162" cy="475789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36 passengers.</a:t>
            </a:r>
          </a:p>
          <a:p>
            <a:r>
              <a:rPr lang="en-US" b="1" dirty="0"/>
              <a:t>Cruise speed: </a:t>
            </a:r>
            <a:br>
              <a:rPr lang="en-US" b="1" dirty="0"/>
            </a:br>
            <a:r>
              <a:rPr lang="en-US" dirty="0"/>
              <a:t>215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 wings with struts; boxlike fuselage; pointed nose (earlier 330 models have twin tail).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78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7D314-57F8-9CD8-C21D-BFEF38C2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723900"/>
            <a:ext cx="7772400" cy="26037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5BD8C-9B8D-9A85-C4E3-26545D9F84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de Havilland Dash-7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A2951-5277-345D-64EC-D7472EAA4C0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FFD3CC-CCFC-0FD6-16F1-2CC4DE65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50.</a:t>
            </a:r>
          </a:p>
          <a:p>
            <a:r>
              <a:rPr lang="en-US" b="1" dirty="0"/>
              <a:t>Cruise speed: </a:t>
            </a:r>
            <a:r>
              <a:rPr lang="en-US" dirty="0"/>
              <a:t>210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engines; high-wings; large T-tail.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65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7558E-E7DB-3A6E-0212-9318DCBE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085386"/>
            <a:ext cx="7658100" cy="24352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72851-2985-DD33-9222-FC3AA562B0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Fokker F27/F50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EB439-50A5-3E77-0EFB-E03F7984703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0C03F-9CE6-C181-C970-EF25EFB07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Dart or Pratt &amp; Whitney PW125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50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high wings; long pointed nose; main landing gear retract into engine nacelles.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22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A7832D-8F5F-8CDC-7196-34F3A0BE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780" y="751028"/>
            <a:ext cx="7449519" cy="35161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D51D4-E3DA-0509-0304-960F56A11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Fairchild/Dornier 328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49000-EA52-D53D-B1BA-D67F7E49065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269303-8A52-C6DA-72E5-352708555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PW119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32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330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small, supercritical wing; belly hump houses main landing gear; unusual slope of nose; distinctive over-wing fairing.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0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4C058-99B4-3B93-D5B1-7C29422A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925" y="1637538"/>
            <a:ext cx="7836794" cy="2782062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Piper M500 and M600 Turboprop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4.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433467" cy="4427538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Pratt &amp; Whitney Canada PT6A-42A.</a:t>
            </a:r>
          </a:p>
          <a:p>
            <a:r>
              <a:rPr lang="en-US" b="1" dirty="0"/>
              <a:t>Seats: </a:t>
            </a:r>
            <a:r>
              <a:rPr lang="en-US" dirty="0"/>
              <a:t>up to six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275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dual exhaust pipes, one on either side of nose.</a:t>
            </a:r>
          </a:p>
        </p:txBody>
      </p:sp>
    </p:spTree>
    <p:extLst>
      <p:ext uri="{BB962C8B-B14F-4D97-AF65-F5344CB8AC3E}">
        <p14:creationId xmlns:p14="http://schemas.microsoft.com/office/powerpoint/2010/main" val="3012083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2F7C4-0BF6-2035-70FC-CE5CCDD1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70421"/>
            <a:ext cx="7353300" cy="19358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71A5C-7B58-3DAD-666C-3008A7FC18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ATR 42/72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6F49D-48F0-D790-77AF-8B02267616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651214-A58C-2D59-B40C-148317EFE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05162" cy="45418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PW120 (ATR42), PW124 and PW127 (ATR72)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50 passengers (ATR42), up to 74 passengers (ATR72).</a:t>
            </a:r>
          </a:p>
          <a:p>
            <a:r>
              <a:rPr lang="en-US" b="1" dirty="0"/>
              <a:t>Cruise speed: </a:t>
            </a:r>
            <a:r>
              <a:rPr lang="en-US" dirty="0"/>
              <a:t>270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rounded nose; large vertical tail surface; small wing for an aircraft of this size.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89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3A7A7B-3C79-AA5F-0729-9D2BCD49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99" y="830323"/>
            <a:ext cx="7610475" cy="25266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85E04-55A9-0B78-5A4D-E6DD576A05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510462" cy="342900"/>
          </a:xfrm>
        </p:spPr>
        <p:txBody>
          <a:bodyPr/>
          <a:lstStyle/>
          <a:p>
            <a:r>
              <a:rPr lang="en-US" dirty="0"/>
              <a:t>de Havilland Dash-8-100/200/300/400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A23C3-409C-C848-E56F-98851AF55B7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59.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CF5D96-1581-7AA3-2BB4-FC6B4C4B0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PW120, PW123, PW150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78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360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slope of nose; large T-tail; wraparound flight deck windows.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22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0E416-3A31-3397-D668-7861037D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99" y="1563687"/>
            <a:ext cx="7639053" cy="158286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45CFB-7C57-58BF-36DA-C5DCE00FB8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319962" cy="342900"/>
          </a:xfrm>
        </p:spPr>
        <p:txBody>
          <a:bodyPr/>
          <a:lstStyle/>
          <a:p>
            <a:r>
              <a:rPr lang="en-US" dirty="0"/>
              <a:t>Canadair Regional Jet CRJ 200/700/900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C7B834-341B-743B-8C71-4EE210C16C1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772AA-176E-70BA-653D-E03154605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CF34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86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stretched version of Canadair Challenger; large wraparound flight deck windows; large turbofan engines;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33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FAAC06-263C-D718-A9FA-C2034B2F3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62000"/>
            <a:ext cx="7462542" cy="2375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3CECB-28F0-94BE-037D-99F20DC0C5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British Aerospace BAe 146/Avro RJ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552E2-52C1-A446-BC95-F1969427039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3BA7C1-CC5A-2B6B-DE4D-F86D53D00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0433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Lycoming ALF 502 or LF507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112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430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turbofan engines; high wings; T-tail.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48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96D0A-31B3-1169-FB39-8CA98C0F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9" y="680080"/>
            <a:ext cx="7312819" cy="24668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DDD6D-EB7E-4D49-09E8-81F0614754A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Fairchild/Dornier 328 Jet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215AA-47AD-CA3C-BC0E-B997FA86D7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3DA288-B121-BD87-E446-4D3BDC86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929062" cy="4351337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two General Electric CF34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34 passengers.</a:t>
            </a:r>
          </a:p>
          <a:p>
            <a:r>
              <a:rPr lang="en-US" b="1" dirty="0"/>
              <a:t>Cruise speed:</a:t>
            </a:r>
            <a:r>
              <a:rPr lang="en-US" dirty="0"/>
              <a:t> 405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in appearance to the Fairchild/Dornier 328 turboprop, except it has turbofan engines.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64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F1A43-BC2F-4552-A2B8-A43582E9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04975"/>
            <a:ext cx="7772400" cy="14612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CF11C-FCC7-FDBD-D171-4E41F3294A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135/145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F1F344-EB19-8779-2ABB-12B647724B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8610D3-39AF-AC62-F16E-B9A1DB74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AE3007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50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long, slender fuselage.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011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DA49A3-98E5-A147-AA48-FC951A35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726845"/>
            <a:ext cx="7772400" cy="17021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135C3-342F-D76D-C6BF-5B3528BB27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9186862" cy="342900"/>
          </a:xfrm>
        </p:spPr>
        <p:txBody>
          <a:bodyPr/>
          <a:lstStyle/>
          <a:p>
            <a:r>
              <a:rPr lang="en-US" dirty="0"/>
              <a:t>Bombardier Canadair Regional Jet CRJ 200/700/900/1000 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26A6F-1D69-8F8C-8E57-5107D24CDA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0684AE-A659-49D4-9EEE-DAF206825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CF34 turbofan engines. </a:t>
            </a:r>
          </a:p>
          <a:p>
            <a:r>
              <a:rPr lang="en-US" b="1" dirty="0"/>
              <a:t>Seats: </a:t>
            </a:r>
            <a:r>
              <a:rPr lang="en-US" dirty="0"/>
              <a:t>up to 104 passengers (CRJ 1000).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stretched version of Canadair Challenger; large wraparound flight deck windows; large-diameter turbofan engines; winglets.</a:t>
            </a:r>
          </a:p>
        </p:txBody>
      </p:sp>
    </p:spTree>
    <p:extLst>
      <p:ext uri="{BB962C8B-B14F-4D97-AF65-F5344CB8AC3E}">
        <p14:creationId xmlns:p14="http://schemas.microsoft.com/office/powerpoint/2010/main" val="481164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A918FD-90C9-E481-AEA4-A557E718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1322165"/>
            <a:ext cx="7624819" cy="22340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8FE80-D5CC-0608-C386-142676758A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Mitsubishi Regional Jet (MRJ)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5E85D-DEDB-FC8B-63A0-E3B96FBB6E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8B7B13-5BC3-FE3D-18D6-B9011EAC1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1200G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92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pointed nose; relatively narrow fuselage; sits slightly nose-low on its gear.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8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E5B74-DF80-64D1-BAF1-F5CED9F3D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10" y="1371600"/>
            <a:ext cx="8164290" cy="14859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F26903-365B-37FC-7EE9-7A004698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717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EAAB01-0AB0-9D13-F5B5-C9BB5C9318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66.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256DC-738C-384F-82D6-FB6286F89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2938462" cy="42751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BMW/Rolls-Royce BR 715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117.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looks similar to DC-9; large diameter engines; squared-off tail.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36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94A29-DE74-1D9B-8E55-F5CC85EC2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00175"/>
            <a:ext cx="7543802" cy="136679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27343C-E51B-1DF7-AD81-B9A694C9CD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6519862" cy="342900"/>
          </a:xfrm>
        </p:spPr>
        <p:txBody>
          <a:bodyPr/>
          <a:lstStyle/>
          <a:p>
            <a:r>
              <a:rPr lang="en-US" dirty="0"/>
              <a:t>McDonnell Douglas MD-80 series/MD-90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1FA7C9-E49B-E75D-F467-43C2B8DF1EE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67.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5AFA94-5F30-44DC-4427-61FC7EA9A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243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JT8D or IAE V2500 (MD-90)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172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long, narrow fuselage; stretched version of DC-9 with similar flight deck window layout; larger diameter engine nacelles than the DC-9.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0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757B8B-0670-AA9E-F9FB-DB3A4718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647700"/>
            <a:ext cx="7772400" cy="2619298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Cessna Denali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5.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General Electric GE93.</a:t>
            </a:r>
          </a:p>
          <a:p>
            <a:r>
              <a:rPr lang="en-US" b="1" dirty="0"/>
              <a:t>Seats: </a:t>
            </a:r>
            <a:r>
              <a:rPr lang="en-US" dirty="0"/>
              <a:t>8–11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285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tall T-tail; advanced five-bladed propeller.</a:t>
            </a:r>
          </a:p>
        </p:txBody>
      </p:sp>
    </p:spTree>
    <p:extLst>
      <p:ext uri="{BB962C8B-B14F-4D97-AF65-F5344CB8AC3E}">
        <p14:creationId xmlns:p14="http://schemas.microsoft.com/office/powerpoint/2010/main" val="922453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54FBC-43ED-0B58-8B3E-05810AE5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38" y="685800"/>
            <a:ext cx="6756651" cy="54864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EB0914-6281-62B7-37B5-BE564591F3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727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532CC7D-43DF-9741-164D-7C205D3D910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68.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DBF1F7-AF91-65A4-88CB-B3B2628AF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500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three Pratt &amp; Whitney JT8D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190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three tail-mounted engines, with the number two engine intake mounted in the vertical stabilizer and utilizing an S-shaped </a:t>
            </a:r>
            <a:r>
              <a:rPr lang="en-US"/>
              <a:t>intake duct </a:t>
            </a:r>
            <a:r>
              <a:rPr lang="en-US" dirty="0"/>
              <a:t>(numbers one and three engines feature standard straight axial flow).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23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B0685-0274-91EE-4CEA-3F7CF8A6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232657"/>
            <a:ext cx="7696200" cy="2054885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DAF70A-6F9A-4A32-3D80-EA8A05E3C17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Embraer 170/190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5FA706F-7D45-03D4-A199-FAC8480F5E5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69.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C33A0EB-86F9-8342-3C22-0EE3F77B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357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 CF34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122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in appearance to Airbus 320; winglets; long APU-exhaust </a:t>
            </a:r>
            <a:r>
              <a:rPr lang="en-US" dirty="0" err="1"/>
              <a:t>tailcone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76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B7CBC5-9FDE-1383-A097-7F959BA8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076" y="1452225"/>
            <a:ext cx="7772400" cy="24716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AC943-BFDD-3E3B-711A-93F419034D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586662" cy="342900"/>
          </a:xfrm>
        </p:spPr>
        <p:txBody>
          <a:bodyPr/>
          <a:lstStyle/>
          <a:p>
            <a:r>
              <a:rPr lang="en-US" dirty="0"/>
              <a:t>Boeing 737-300/400/500 (737 “Classic” Series)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ACD56-54CD-5EFF-49EC-66F7E05B0E3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E420EE-BEA3-F5C3-7C9F-F6FC85CD5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624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Electric/SNECMA CFM56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170 passengers (737-400).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 engine intakes are flattened at the bottom for ground clearance, not perfectly circular like most turbofan engines.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804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48883-72E1-5AB7-F5DA-652371B7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9" y="1371600"/>
            <a:ext cx="7534275" cy="25691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52669-7766-1EB3-3213-6150233A06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8882062" cy="342900"/>
          </a:xfrm>
        </p:spPr>
        <p:txBody>
          <a:bodyPr/>
          <a:lstStyle/>
          <a:p>
            <a:r>
              <a:rPr lang="en-US" dirty="0"/>
              <a:t>Boeing 737-600/700/800/900 (737 “New Generation”)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ED919-9AD3-83CA-7A1C-A9A4C60BD51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4F020A-808E-D4FC-1309-BD9C71D3D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624262" cy="45799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Electric/SNECMA CFM 56-7B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177 passengers (737-900).</a:t>
            </a:r>
          </a:p>
          <a:p>
            <a:r>
              <a:rPr lang="en-US" b="1" dirty="0"/>
              <a:t>Cruise speed: </a:t>
            </a:r>
            <a:r>
              <a:rPr lang="en-US" dirty="0"/>
              <a:t>440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looks very similar to “Classic” 737 series; wingspan is nearly 8 feet longer, tail 5 feet taller; aircraft sits about 18 inches higher on the main gear, so engine intake shape is more rounded than 300/400/500.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64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0972DA-7187-E34A-4B46-DB9221FB8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9" y="1324413"/>
            <a:ext cx="7515225" cy="226959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9A167-1842-E4A7-E93C-E9BE875CC1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737 Max -7, -8, -9, -10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9322E0-61D0-23EF-7990-80AB977B64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3ACC2-BB2E-AF32-4793-5E1D2523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624262" cy="46561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CFM International LEAP-1B turbofan engines. LEAP stands for “Leading Edge Aviation </a:t>
            </a:r>
            <a:r>
              <a:rPr lang="en-US"/>
              <a:t>Propulsion.”</a:t>
            </a:r>
            <a:endParaRPr lang="en-US" dirty="0"/>
          </a:p>
          <a:p>
            <a:r>
              <a:rPr lang="en-US" b="1" dirty="0"/>
              <a:t>Seats: </a:t>
            </a:r>
            <a:r>
              <a:rPr lang="en-US" dirty="0"/>
              <a:t>up to 230 (Max 10).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Split tip winglets; large diameter engines (7" larger diameter than 737NG models); engine nacelle features noise-reducing saw-tooth or “chevron” trailing edge.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89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D750B4-E5F2-C49D-3131-66967760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20487"/>
            <a:ext cx="7467600" cy="200332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29860-FD08-F34D-53D6-C3D8A67DF5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053262" cy="342900"/>
          </a:xfrm>
        </p:spPr>
        <p:txBody>
          <a:bodyPr/>
          <a:lstStyle/>
          <a:p>
            <a:r>
              <a:rPr lang="en-US" dirty="0"/>
              <a:t>Airbus A319/320/321 neo (“new engine option”)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8B96B-CB22-806E-0FF1-AA42E9ACF81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21A68-BAD0-32B4-D7DD-5BE7B4C42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1195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CFM International LEAP-1A or Pratt &amp; Whitney PW1100G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240 passengers (A321neo).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large-diameter engines (13" larger diameter than original A319/320/321); large </a:t>
            </a:r>
            <a:r>
              <a:rPr lang="en-US"/>
              <a:t>sharklet winglets.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16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9F8B00-8E97-7FD2-A3E1-78B5CD44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1199"/>
            <a:ext cx="7315199" cy="22384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7C25F-14CD-42FD-2574-81F6CBC9A8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7205662" cy="342900"/>
          </a:xfrm>
        </p:spPr>
        <p:txBody>
          <a:bodyPr/>
          <a:lstStyle/>
          <a:p>
            <a:r>
              <a:rPr lang="en-US" dirty="0"/>
              <a:t>Airbus A318/A319/A320/A321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FA119-3177-B45D-20F5-6026864826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CEEFEE-2144-1DE2-8C82-32E66C28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766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Electric/SNECMA CFM56 or IAE V2500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180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extended tail cone; numerous flap extension fairings on wing trailing edges; distinctive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131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5261B-7576-2303-81E0-EB67A031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10438"/>
            <a:ext cx="7124699" cy="20661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5CCBE-218E-971B-E6A6-A446EB4B00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220-100/300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4FF14-4136-CA9F-4D83-AEF76FBF1E7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818DF-C07D-81F7-E70E-801AAE4A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195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PW1500G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130 passengers (300).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Large-diameter, geared turbofan engines; pronounced pointed nose; futuristically shaped flight deck windows.</a:t>
            </a:r>
          </a:p>
        </p:txBody>
      </p:sp>
    </p:spTree>
    <p:extLst>
      <p:ext uri="{BB962C8B-B14F-4D97-AF65-F5344CB8AC3E}">
        <p14:creationId xmlns:p14="http://schemas.microsoft.com/office/powerpoint/2010/main" val="14717293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822FD-EE0D-C6DC-DBEB-439C37C1E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28701"/>
            <a:ext cx="7343775" cy="20856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768E7-2E60-66F6-7693-BC8847955F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 err="1"/>
              <a:t>Comac</a:t>
            </a:r>
            <a:r>
              <a:rPr lang="en-US" dirty="0"/>
              <a:t> C919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D4637-11C7-1311-F45D-1752C718840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7B2B57-E13C-ED32-E286-16847F59B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386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CFM International LEAP-1C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168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Large-diameter turbofan engines; rounded nose; similar in size and shape to Airbus A320.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08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E8E61-B318-75E2-8DA3-76A8EBFCF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969" y="1569491"/>
            <a:ext cx="7600950" cy="20598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D1C5D-EF3B-55FE-38B1-955B1CC130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6557962" cy="342900"/>
          </a:xfrm>
        </p:spPr>
        <p:txBody>
          <a:bodyPr/>
          <a:lstStyle/>
          <a:p>
            <a:r>
              <a:rPr lang="en-US" dirty="0"/>
              <a:t>Embraer E175-E2/E190-E2/E195-E2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BCFDB-4552-61FA-9B68-941894B13EF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1CA5D-A888-3E5B-423A-6526A69F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1576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PW1715G or PW1900G series turbofan engines. </a:t>
            </a:r>
          </a:p>
          <a:p>
            <a:r>
              <a:rPr lang="en-US" b="1" dirty="0"/>
              <a:t>Seats: </a:t>
            </a:r>
            <a:r>
              <a:rPr lang="en-US" dirty="0"/>
              <a:t>up to 120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large-diameter engines; long down-sloped nose; raked (i.e., pointed) wingtips.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9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4FC96-4582-0409-4CC5-AAF96049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1028700"/>
            <a:ext cx="7772400" cy="3901744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9DA77E3-53B1-867F-D48B-CDBDBFF4CA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Daher Kodiak 100 and 900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205040D5-CFF4-0E83-294F-991527F8D9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6.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5513833-DF6E-717D-2838-2F022C58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052762" cy="4579937"/>
          </a:xfrm>
        </p:spPr>
        <p:txBody>
          <a:bodyPr/>
          <a:lstStyle/>
          <a:p>
            <a:r>
              <a:rPr lang="en-US" b="1" dirty="0"/>
              <a:t>Powerplant: </a:t>
            </a:r>
            <a:r>
              <a:rPr lang="en-US" dirty="0"/>
              <a:t>one Pratt &amp; Whitney PT6 turboprop.</a:t>
            </a:r>
          </a:p>
          <a:p>
            <a:r>
              <a:rPr lang="en-US" b="1" dirty="0"/>
              <a:t>Seats: </a:t>
            </a:r>
            <a:r>
              <a:rPr lang="en-US" dirty="0"/>
              <a:t>up to 9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210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Single-engine, high wing design similar to Cessna 208 but with a narrower nose; many have two ventral fins under the tail.</a:t>
            </a:r>
          </a:p>
        </p:txBody>
      </p:sp>
    </p:spTree>
    <p:extLst>
      <p:ext uri="{BB962C8B-B14F-4D97-AF65-F5344CB8AC3E}">
        <p14:creationId xmlns:p14="http://schemas.microsoft.com/office/powerpoint/2010/main" val="31813941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F02822-42AB-1350-0545-021C19A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87388"/>
            <a:ext cx="7429500" cy="249137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181F4-EC02-33FB-113E-8C2D4AEEFC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Sukhoi SuperJet 100 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DD091-EFAE-2C58-057A-3FF34C0803E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CF283C-9C5A-A8FA-B2F2-8E566970D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0814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</a:t>
            </a:r>
            <a:r>
              <a:rPr lang="en-US" dirty="0" err="1"/>
              <a:t>PowerJet</a:t>
            </a:r>
            <a:r>
              <a:rPr lang="en-US" dirty="0"/>
              <a:t> SaM146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108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pronounced pointed nose; relatively small diameter engine intakes.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858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D1E19-4647-6046-0C5C-729A837B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71701"/>
            <a:ext cx="7548986" cy="209861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F02F375-D0E0-9A16-6019-652A9B5720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757-200/300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46BF449-4CDB-CD8F-833E-BB2276CA5F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79.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A634BE-4490-056F-AF72-911E6F4AB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719511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RB211 or Pratt &amp; Whitney PW2000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225 passengers (757-200), up to 243 passengers (757-300).</a:t>
            </a:r>
          </a:p>
          <a:p>
            <a:r>
              <a:rPr lang="en-US" b="1" dirty="0"/>
              <a:t>Cruise speed:</a:t>
            </a:r>
            <a:r>
              <a:rPr lang="en-US" dirty="0"/>
              <a:t> 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long, slender fuselage with very large engine nacelles and tall landing gear; distinctive nose shape; clean supercritical wing;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198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2D83E-29C4-A7F6-9983-9A19A93A6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99" y="1323240"/>
            <a:ext cx="7362825" cy="19732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11345-F020-0124-5E00-C5532F1383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767-200/300/400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C1571-8D7D-4769-0189-1B092D35B1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BFF04-D2C9-6D63-B48C-51B7A3277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9290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CF6, Rolls-Royce RB211, Pratt &amp; Whitney JT9D or PW4000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305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460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wide-body relative of Boeing 757; clean supercritical wing design; rounded nose; many have large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370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240B14-F25C-0235-0C50-7856D8ED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1113645"/>
            <a:ext cx="7724775" cy="24719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0A968-15E2-C0AB-1376-CB968C76FC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A310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C02C3-3006-872C-2AE9-E2504F755F5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5AA890-BF9C-E779-CAB2-D2F549357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909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CF6 or Pratt &amp; Whitney JT9D or PW4000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240.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to Boeing 767 but with numerous flap-extension fairings on wing trailing edges; some have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145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94F8D-0230-486F-652D-2342A6A7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83196"/>
            <a:ext cx="7467600" cy="19958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9640A-6ADB-41F4-5FF5-7D4B25CB92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A330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C10A2-70AA-4EB6-ADAA-193F306176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C9C168-1239-39D7-DF24-1E1849A9F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CF6 or Rolls-Royce Trent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330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winglets; extended </a:t>
            </a:r>
            <a:r>
              <a:rPr lang="en-US" dirty="0" err="1"/>
              <a:t>tailcone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6820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557B0-45A3-30CC-9F87-F7C6D635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028701"/>
            <a:ext cx="7239000" cy="20196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4E12A-43E6-C026-726B-C7941B28FC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A300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35844-D3F4-E122-8B3D-9B8EB561F78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DA7C93-5A9E-01EF-6349-DC3B96D67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767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General Electric CF6 or Pratt &amp; Whitney JT9D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300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to Boeing 767 but has numerous flap extension fairings on the wing trailing edges; similar to A-310 but has longer fuselage.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81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0C379-E643-A8BE-D848-905411AA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130808"/>
            <a:ext cx="7391400" cy="206959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9512F-13EA-ACA6-3E83-4E44BCB46F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787-8/-9/-10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284E29-17B9-5FFE-E195-5801E4C5F44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3749B7-F474-EB3D-39A4-E71A7C78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5386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General Electric </a:t>
            </a:r>
            <a:r>
              <a:rPr lang="en-US" dirty="0" err="1"/>
              <a:t>GEnx</a:t>
            </a:r>
            <a:r>
              <a:rPr lang="en-US" dirty="0"/>
              <a:t>, or Rolls-Royce Trent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280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</a:t>
            </a:r>
          </a:p>
          <a:p>
            <a:r>
              <a:rPr lang="en-US" b="1" dirty="0"/>
              <a:t>Distinctive features: </a:t>
            </a:r>
            <a:r>
              <a:rPr lang="en-US" dirty="0"/>
              <a:t>engine nacelles feature noise-reducing saw-tooth trailing edge; four-panel windshield; smooth nose contour; similar size and profile to 767-300.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849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DC543-7C20-66F3-529B-3D1769097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5701"/>
            <a:ext cx="7429500" cy="19390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15B60-1DDD-0F73-6FBD-B3763A71D5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777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C88DA6-CF45-F3E2-378F-7D233DB22B8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85.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11D0BE-AC7A-8D7D-631D-CBB67A473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5224462" cy="5113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Pratt &amp; Whitney PW4000 Series, General Electric GE90, or Rolls-Royce Trent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400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</a:t>
            </a:r>
          </a:p>
          <a:p>
            <a:r>
              <a:rPr lang="en-US" b="1" dirty="0"/>
              <a:t>Distinctive features: </a:t>
            </a:r>
            <a:r>
              <a:rPr lang="en-US" dirty="0"/>
              <a:t>massive fuselage size; large-diameter engine nacelles (the GE90 nacelle diameters are larger than MD80 / B717 fuselage diameter!); clean supercritical wing design; </a:t>
            </a:r>
            <a:r>
              <a:rPr lang="en-US" dirty="0" err="1"/>
              <a:t>tailcone</a:t>
            </a:r>
            <a:r>
              <a:rPr lang="en-US" dirty="0"/>
              <a:t> tapers to a flat vertical edge; similar in appearance to the 767 or A330.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799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52A86-5526-2760-52DD-94C4E3D65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46" y="1647819"/>
            <a:ext cx="7414167" cy="178118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E49A8-59C4-F9CD-D68B-FB5AC48E65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3938" y="1028700"/>
            <a:ext cx="6291262" cy="342900"/>
          </a:xfrm>
        </p:spPr>
        <p:txBody>
          <a:bodyPr/>
          <a:lstStyle/>
          <a:p>
            <a:r>
              <a:rPr lang="en-US" dirty="0"/>
              <a:t>Airbus 330 neo (“new engine option”)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D376E-7FC5-79B8-41F5-93655FB5FCC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86.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BB07E5-F836-FACF-6646-5EB4D53D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Trent 7000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280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curled winglets; extended </a:t>
            </a:r>
            <a:r>
              <a:rPr lang="en-US" dirty="0" err="1"/>
              <a:t>tailcone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180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86A46F-9AE4-F3D2-701F-F9CD6449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1019174"/>
            <a:ext cx="7843295" cy="21333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396D1-673D-BBF5-004F-4B38280031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A350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AF593-F132-8645-A9E3-187C5B2AFCB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87.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31C6A1-EE87-D5DD-7548-2A5667890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Rolls-Royce Trent XWB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440.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curled winglets; futuristic flight deck windows; pointed nose.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6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AB830-96B4-6EE1-05B9-28C0C4FC6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390650"/>
            <a:ext cx="7416092" cy="3444511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48FD3-C40B-9C73-A996-70D79091496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Cessna Conquest I/II</a:t>
            </a:r>
          </a:p>
          <a:p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BC53DF-F4C7-7D2B-DD43-5C24086BE6D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7.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2D450-D20A-A8C3-342D-1EDA00353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two Garrett TPE 331 or Pratt &amp; Whitney PT6 turboprops.</a:t>
            </a:r>
          </a:p>
          <a:p>
            <a:r>
              <a:rPr lang="en-US" b="1" dirty="0"/>
              <a:t>Seats: </a:t>
            </a:r>
            <a:r>
              <a:rPr lang="en-US" dirty="0"/>
              <a:t>up to 10 passengers. </a:t>
            </a:r>
          </a:p>
          <a:p>
            <a:r>
              <a:rPr lang="en-US" b="1" dirty="0"/>
              <a:t>Cruise speed: </a:t>
            </a:r>
            <a:r>
              <a:rPr lang="en-US" dirty="0"/>
              <a:t>250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long rounded nose, flattened on top.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223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FEC33-A6D7-E711-0736-68AEEEDA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1212257"/>
            <a:ext cx="7275171" cy="22625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4B199-C769-C3CE-E515-629B739A20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McDonnell Douglas DC-10/MD-10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85DAA1-C22C-4C21-AE49-A37392FC7F0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88.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6A4AAB-E815-689C-780E-4BAD5FDF5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33" y="1554162"/>
            <a:ext cx="3543300" cy="4351338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three General Electric CF6 or Pratt &amp; Whitney JT9D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380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number two engine mounted in tail; number two engine nacelle straight from intake to exhaust.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403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19126-23A1-903E-4AA1-6650BF4E7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15940" y="1458538"/>
            <a:ext cx="7295060" cy="21228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DBE14-50CB-3E24-D858-1E40BE9DBC8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McDonnell Douglas MD-11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3DFD8-BC82-0D31-B92F-46EFA3AF291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89.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938BA2-7215-4C1C-813E-07D91D88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14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three General Electric CF6 or Pratt &amp; Whitney PW4000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405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470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similar to but longer than DC-10; large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020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E95D2-9144-3347-5E64-03056E87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25837"/>
            <a:ext cx="7429500" cy="19911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5BA0F-1157-B2B9-A66A-CCE4DE4BE1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McDonnell Douglas DC-8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62FBD-07FB-6CF9-408B-165D66E82EF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90.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5EBBEF-C4BC-C273-68F6-27E0B793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147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Pratt &amp; Whitney JT3D or General Electric/SNECMA CFM56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250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engines; long, narrow fuselage; most are currently used to haul freight.</a:t>
            </a:r>
          </a:p>
        </p:txBody>
      </p:sp>
    </p:spTree>
    <p:extLst>
      <p:ext uri="{BB962C8B-B14F-4D97-AF65-F5344CB8AC3E}">
        <p14:creationId xmlns:p14="http://schemas.microsoft.com/office/powerpoint/2010/main" val="23465431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BE5E1-AB09-C2AB-BD60-ECA10E424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752600"/>
            <a:ext cx="7467600" cy="188371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F1333-9F5F-9A56-6661-D1CDBA1141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A-340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9E553-C7DD-2D19-E6BE-47F4AAC8A21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91.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7C4D61-6969-ED45-A208-4336B05C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624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General Electric/SNECMA CFM56 or Rolls-Royce Trent turbofans.</a:t>
            </a:r>
          </a:p>
          <a:p>
            <a:r>
              <a:rPr lang="en-US" b="1" dirty="0"/>
              <a:t>Seats: </a:t>
            </a:r>
            <a:r>
              <a:rPr lang="en-US" dirty="0"/>
              <a:t>up to 400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engines; winglets.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711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B9B12F-8863-C266-C430-AA32A0C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1601447"/>
            <a:ext cx="7353300" cy="18309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6E983-A700-60B3-C85E-2C5F78F74D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747-100/SP/200/300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8AAFC-9867-4C99-9351-23EE7DFE716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92.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F8788-01AE-E398-69A8-1DBC6952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4243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Pratt &amp; Whitney JT9D, General Electric CF6, or Rolls-Royce RB211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500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500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engines; bulge on top of fuselage for upper-deck seating (747 SP is shorter than other models).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36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160D7-B917-F384-5C6B-C078E511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44" y="1751921"/>
            <a:ext cx="7374356" cy="18675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E8A2B-CDB1-F7DC-6537-A8DBDBEE80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Boeing 747-400/747-8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ECFB7-B10C-4F7A-F55C-6BB05DC54B1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93.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E9D569-25CB-6645-0A4A-3D0507D51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40052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General Electric CF6, Rolls-Royce RB211, Pratt &amp; Whitney 4000 Series or </a:t>
            </a:r>
            <a:r>
              <a:rPr lang="en-US" dirty="0" err="1"/>
              <a:t>GEnx</a:t>
            </a:r>
            <a:r>
              <a:rPr lang="en-US" dirty="0"/>
              <a:t> Series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600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485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four engines; large winglets; extended upper deck.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370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D27B3C-6D92-B0BB-579C-E4F76701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62" y="926592"/>
            <a:ext cx="7462838" cy="238810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46BC6-6161-ADCD-47D7-A0D7D08C6F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233" y="1028700"/>
            <a:ext cx="5109867" cy="342900"/>
          </a:xfrm>
        </p:spPr>
        <p:txBody>
          <a:bodyPr/>
          <a:lstStyle/>
          <a:p>
            <a:r>
              <a:rPr lang="en-US" dirty="0"/>
              <a:t>Airbus A-380 Series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C4A719-2F79-EBC2-0883-BB8610D3603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6700" y="1028700"/>
            <a:ext cx="571500" cy="342900"/>
          </a:xfrm>
        </p:spPr>
        <p:txBody>
          <a:bodyPr/>
          <a:lstStyle/>
          <a:p>
            <a:r>
              <a:rPr lang="en-US" dirty="0"/>
              <a:t>94.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93F23C-BCAB-6EF8-509F-CB7DD18E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54163"/>
            <a:ext cx="3890962" cy="4351337"/>
          </a:xfrm>
        </p:spPr>
        <p:txBody>
          <a:bodyPr/>
          <a:lstStyle/>
          <a:p>
            <a:r>
              <a:rPr lang="en-US" b="1" dirty="0"/>
              <a:t>Powerplants: </a:t>
            </a:r>
            <a:r>
              <a:rPr lang="en-US" dirty="0"/>
              <a:t>four GP7000 or Rolls-Royce Trent turbofan engines.</a:t>
            </a:r>
          </a:p>
          <a:p>
            <a:r>
              <a:rPr lang="en-US" b="1" dirty="0"/>
              <a:t>Seats: </a:t>
            </a:r>
            <a:r>
              <a:rPr lang="en-US" dirty="0"/>
              <a:t>up to 650 passengers.</a:t>
            </a:r>
          </a:p>
          <a:p>
            <a:r>
              <a:rPr lang="en-US" b="1" dirty="0"/>
              <a:t>Cruise speed: </a:t>
            </a:r>
            <a:r>
              <a:rPr lang="en-US" dirty="0"/>
              <a:t>490 knots.</a:t>
            </a:r>
          </a:p>
          <a:p>
            <a:r>
              <a:rPr lang="en-US" b="1" dirty="0"/>
              <a:t>Distinctive features: </a:t>
            </a:r>
            <a:r>
              <a:rPr lang="en-US" dirty="0"/>
              <a:t>massive aircraft; four large-diameter engines; full-fuselage-length double-deck passenger cabin; massive four-strut, 20-tire main landing gear; winglets similar in design to A310 and A320.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1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16776</TotalTime>
  <Words>4764</Words>
  <Application>Microsoft Macintosh PowerPoint</Application>
  <PresentationFormat>Widescreen</PresentationFormat>
  <Paragraphs>613</Paragraphs>
  <Slides>96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Aptos</vt:lpstr>
      <vt:lpstr>Aptos SemiBold</vt:lpstr>
      <vt:lpstr>Arial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Kotomaimoce</dc:creator>
  <cp:lastModifiedBy>Sarah Hager</cp:lastModifiedBy>
  <cp:revision>141</cp:revision>
  <dcterms:created xsi:type="dcterms:W3CDTF">2024-02-28T00:44:40Z</dcterms:created>
  <dcterms:modified xsi:type="dcterms:W3CDTF">2024-07-15T21:45:57Z</dcterms:modified>
</cp:coreProperties>
</file>